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5" r:id="rId2"/>
    <p:sldId id="256" r:id="rId3"/>
    <p:sldId id="358" r:id="rId4"/>
    <p:sldId id="335" r:id="rId5"/>
    <p:sldId id="336" r:id="rId6"/>
    <p:sldId id="337" r:id="rId7"/>
    <p:sldId id="344" r:id="rId8"/>
    <p:sldId id="338" r:id="rId9"/>
    <p:sldId id="360" r:id="rId10"/>
    <p:sldId id="343" r:id="rId11"/>
    <p:sldId id="361" r:id="rId12"/>
    <p:sldId id="362" r:id="rId13"/>
    <p:sldId id="345" r:id="rId14"/>
    <p:sldId id="359" r:id="rId15"/>
    <p:sldId id="357" r:id="rId16"/>
    <p:sldId id="354" r:id="rId17"/>
    <p:sldId id="293" r:id="rId18"/>
    <p:sldId id="324" r:id="rId19"/>
    <p:sldId id="260" r:id="rId20"/>
    <p:sldId id="364" r:id="rId21"/>
    <p:sldId id="366" r:id="rId22"/>
    <p:sldId id="369" r:id="rId23"/>
    <p:sldId id="365" r:id="rId24"/>
    <p:sldId id="353" r:id="rId25"/>
    <p:sldId id="368" r:id="rId26"/>
    <p:sldId id="351" r:id="rId27"/>
    <p:sldId id="340" r:id="rId28"/>
    <p:sldId id="341" r:id="rId29"/>
    <p:sldId id="346" r:id="rId30"/>
    <p:sldId id="35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37" autoAdjust="0"/>
    <p:restoredTop sz="94863" autoAdjust="0"/>
  </p:normalViewPr>
  <p:slideViewPr>
    <p:cSldViewPr>
      <p:cViewPr>
        <p:scale>
          <a:sx n="75" d="100"/>
          <a:sy n="75" d="100"/>
        </p:scale>
        <p:origin x="-612" y="-7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3AC2E2-6F28-41E2-9695-51A20043F8DD}" type="datetimeFigureOut">
              <a:rPr lang="en-US" smtClean="0"/>
              <a:pPr/>
              <a:t>11/16/2015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EE085-022B-44C6-B15E-834D77C2C5A9}" type="slidenum">
              <a:rPr lang="en-US" smtClean="0"/>
              <a:pPr/>
              <a:t>‹#›</a:t>
            </a:fld>
            <a:endParaRPr lang="en-US"/>
          </a:p>
        </p:txBody>
      </p:sp>
    </p:spTree>
    <p:extLst>
      <p:ext uri="{BB962C8B-B14F-4D97-AF65-F5344CB8AC3E}">
        <p14:creationId xmlns:p14="http://schemas.microsoft.com/office/powerpoint/2010/main" val="294578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EE085-022B-44C6-B15E-834D77C2C5A9}" type="slidenum">
              <a:rPr lang="en-US" smtClean="0"/>
              <a:pPr/>
              <a:t>1</a:t>
            </a:fld>
            <a:endParaRPr lang="en-US"/>
          </a:p>
        </p:txBody>
      </p:sp>
    </p:spTree>
    <p:extLst>
      <p:ext uri="{BB962C8B-B14F-4D97-AF65-F5344CB8AC3E}">
        <p14:creationId xmlns:p14="http://schemas.microsoft.com/office/powerpoint/2010/main" val="125089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90000"/>
              </a:lnSpc>
              <a:spcBef>
                <a:spcPct val="20000"/>
              </a:spcBef>
              <a:spcAft>
                <a:spcPct val="20000"/>
              </a:spcAft>
              <a:buClr>
                <a:schemeClr val="tx2"/>
              </a:buClr>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B5A8716-2E63-4F94-8A90-60F7A1F3920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6AA4F-0007-4D6E-A9CE-3C728C1AB6CF}"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E42F2-01F4-4FDD-B1E3-5BCC82DD02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6AA4F-0007-4D6E-A9CE-3C728C1AB6CF}" type="datetimeFigureOut">
              <a:rPr lang="en-US" smtClean="0"/>
              <a:pPr/>
              <a:t>11/16/2015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E42F2-01F4-4FDD-B1E3-5BCC82DD02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25" t="10556" r="16875" b="73063"/>
          <a:stretch/>
        </p:blipFill>
        <p:spPr bwMode="auto">
          <a:xfrm>
            <a:off x="0" y="0"/>
            <a:ext cx="9144000" cy="106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17" t="10556" r="16875" b="73063"/>
          <a:stretch/>
        </p:blipFill>
        <p:spPr bwMode="auto">
          <a:xfrm>
            <a:off x="457200" y="0"/>
            <a:ext cx="714488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43" t="10899" r="52905" b="73063"/>
          <a:stretch/>
        </p:blipFill>
        <p:spPr bwMode="auto">
          <a:xfrm>
            <a:off x="2980854" y="0"/>
            <a:ext cx="3191346"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543"/>
            <a:ext cx="9144000" cy="488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65424"/>
            <a:ext cx="9144000" cy="99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49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Standards</a:t>
            </a:r>
            <a:r>
              <a:rPr lang="en-US" sz="2000" dirty="0" smtClean="0">
                <a:solidFill>
                  <a:schemeClr val="tx1">
                    <a:lumMod val="65000"/>
                    <a:lumOff val="35000"/>
                  </a:schemeClr>
                </a:solidFill>
                <a:latin typeface="+mj-lt"/>
              </a:rPr>
              <a:t>: 91% of offsets transacted use a third-party carbon standard; the Verified Carbon Standard held 63% market share in 2014</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31328"/>
            <a:ext cx="8001000" cy="307777"/>
          </a:xfrm>
          <a:prstGeom prst="rect">
            <a:avLst/>
          </a:prstGeom>
          <a:noFill/>
        </p:spPr>
        <p:txBody>
          <a:bodyPr wrap="square" rtlCol="0">
            <a:spAutoFit/>
          </a:bodyPr>
          <a:lstStyle/>
          <a:p>
            <a:pPr algn="ctr"/>
            <a:r>
              <a:rPr lang="en-US" sz="1400" b="1" cap="small" dirty="0" smtClean="0">
                <a:solidFill>
                  <a:schemeClr val="accent5"/>
                </a:solidFill>
              </a:rPr>
              <a:t>Market </a:t>
            </a:r>
            <a:r>
              <a:rPr lang="en-US" sz="1400" b="1" cap="small" dirty="0">
                <a:solidFill>
                  <a:schemeClr val="accent5"/>
                </a:solidFill>
              </a:rPr>
              <a:t>Share by Independent Standard, 2014</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10</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grpSp>
        <p:nvGrpSpPr>
          <p:cNvPr id="2" name="Group 1"/>
          <p:cNvGrpSpPr/>
          <p:nvPr/>
        </p:nvGrpSpPr>
        <p:grpSpPr>
          <a:xfrm>
            <a:off x="723900" y="2048997"/>
            <a:ext cx="7772400" cy="3895073"/>
            <a:chOff x="723900" y="2048997"/>
            <a:chExt cx="7772400" cy="3895073"/>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2048997"/>
              <a:ext cx="7772400" cy="389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38200" y="5553800"/>
              <a:ext cx="5257800" cy="387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62000" y="6019800"/>
            <a:ext cx="7620000" cy="400110"/>
          </a:xfrm>
          <a:prstGeom prst="rect">
            <a:avLst/>
          </a:prstGeom>
          <a:noFill/>
        </p:spPr>
        <p:txBody>
          <a:bodyPr wrap="square" rtlCol="0">
            <a:spAutoFit/>
          </a:bodyPr>
          <a:lstStyle/>
          <a:p>
            <a:r>
              <a:rPr lang="en-US" sz="1000" dirty="0">
                <a:solidFill>
                  <a:schemeClr val="bg1">
                    <a:lumMod val="50000"/>
                  </a:schemeClr>
                </a:solidFill>
              </a:rPr>
              <a:t>Note: Based on 26.1 MtCO2 e in 2014 transaction volume associated with a </a:t>
            </a:r>
            <a:r>
              <a:rPr lang="en-US" sz="1000" dirty="0" smtClean="0">
                <a:solidFill>
                  <a:schemeClr val="bg1">
                    <a:lumMod val="50000"/>
                  </a:schemeClr>
                </a:solidFill>
              </a:rPr>
              <a:t>standard.</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2537230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Supply Dynamics</a:t>
            </a:r>
            <a:r>
              <a:rPr lang="en-US" sz="2000" dirty="0" smtClean="0">
                <a:solidFill>
                  <a:schemeClr val="tx1">
                    <a:lumMod val="65000"/>
                    <a:lumOff val="35000"/>
                  </a:schemeClr>
                </a:solidFill>
                <a:latin typeface="+mj-lt"/>
              </a:rPr>
              <a:t>: Offset issuances have grown rapidly, with 29.9 Mt issued in 2014; meanwhile 10.8 Mt of forest carbon offsets were retired last year</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Historical Issued, Retired, and Transacted Offset Volumes </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11</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grpSp>
        <p:nvGrpSpPr>
          <p:cNvPr id="3" name="Group 2"/>
          <p:cNvGrpSpPr/>
          <p:nvPr/>
        </p:nvGrpSpPr>
        <p:grpSpPr>
          <a:xfrm>
            <a:off x="740664" y="2438400"/>
            <a:ext cx="7772400" cy="3352800"/>
            <a:chOff x="723900" y="2209800"/>
            <a:chExt cx="7772400" cy="3352800"/>
          </a:xfrm>
        </p:grpSpPr>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2209800"/>
              <a:ext cx="7772400" cy="32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4648200"/>
              <a:ext cx="77343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62000" y="6019800"/>
            <a:ext cx="7620000" cy="553998"/>
          </a:xfrm>
          <a:prstGeom prst="rect">
            <a:avLst/>
          </a:prstGeom>
          <a:noFill/>
        </p:spPr>
        <p:txBody>
          <a:bodyPr wrap="square" rtlCol="0">
            <a:spAutoFit/>
          </a:bodyPr>
          <a:lstStyle/>
          <a:p>
            <a:r>
              <a:rPr lang="en-US" sz="1000" dirty="0">
                <a:solidFill>
                  <a:schemeClr val="bg1">
                    <a:lumMod val="50000"/>
                  </a:schemeClr>
                </a:solidFill>
              </a:rPr>
              <a:t>Note: This figure tracks land-use project registry data reported for the Acre Carbon Standard, ACR, CAR, California Compliance Offset Protocols, Gold Standard/</a:t>
            </a:r>
            <a:r>
              <a:rPr lang="en-US" sz="1000" dirty="0" err="1">
                <a:solidFill>
                  <a:schemeClr val="bg1">
                    <a:lumMod val="50000"/>
                  </a:schemeClr>
                </a:solidFill>
              </a:rPr>
              <a:t>CarbonFix</a:t>
            </a:r>
            <a:r>
              <a:rPr lang="en-US" sz="1000" dirty="0">
                <a:solidFill>
                  <a:schemeClr val="bg1">
                    <a:lumMod val="50000"/>
                  </a:schemeClr>
                </a:solidFill>
              </a:rPr>
              <a:t>, ISO 14064/65, the Pacific Carbon Standard, PFSI, Plan Vivo, VCS, and the Woodland Carbon </a:t>
            </a:r>
            <a:r>
              <a:rPr lang="en-US" sz="1000" dirty="0" smtClean="0">
                <a:solidFill>
                  <a:schemeClr val="bg1">
                    <a:lumMod val="50000"/>
                  </a:schemeClr>
                </a:solidFill>
              </a:rPr>
              <a:t>Code.</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2925705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Transaction Timing</a:t>
            </a:r>
            <a:r>
              <a:rPr lang="en-US" sz="2000" dirty="0" smtClean="0">
                <a:solidFill>
                  <a:schemeClr val="tx1">
                    <a:lumMod val="65000"/>
                    <a:lumOff val="35000"/>
                  </a:schemeClr>
                </a:solidFill>
                <a:latin typeface="+mj-lt"/>
              </a:rPr>
              <a:t>: 87% of 2014 transactions occurred after offset </a:t>
            </a:r>
            <a:r>
              <a:rPr lang="en-US" sz="2000" dirty="0" smtClean="0">
                <a:solidFill>
                  <a:schemeClr val="tx1">
                    <a:lumMod val="65000"/>
                    <a:lumOff val="35000"/>
                  </a:schemeClr>
                </a:solidFill>
                <a:latin typeface="+mj-lt"/>
              </a:rPr>
              <a:t>issuance, </a:t>
            </a:r>
            <a:r>
              <a:rPr lang="en-US" sz="2000" dirty="0" smtClean="0">
                <a:solidFill>
                  <a:schemeClr val="tx1">
                    <a:lumMod val="65000"/>
                    <a:lumOff val="35000"/>
                  </a:schemeClr>
                </a:solidFill>
                <a:latin typeface="+mj-lt"/>
              </a:rPr>
              <a:t>on a “spot” basis</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Market Share by Project Stage at Time of Transaction, 2014</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12</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grpSp>
        <p:nvGrpSpPr>
          <p:cNvPr id="3" name="Group 2"/>
          <p:cNvGrpSpPr/>
          <p:nvPr/>
        </p:nvGrpSpPr>
        <p:grpSpPr>
          <a:xfrm>
            <a:off x="2222388" y="2073307"/>
            <a:ext cx="4927824" cy="3557587"/>
            <a:chOff x="2222388" y="2073307"/>
            <a:chExt cx="4927824" cy="3557587"/>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388" y="2073307"/>
              <a:ext cx="4927824" cy="355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0" y="2209800"/>
              <a:ext cx="3657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62000" y="6016752"/>
            <a:ext cx="7620000" cy="400110"/>
          </a:xfrm>
          <a:prstGeom prst="rect">
            <a:avLst/>
          </a:prstGeom>
          <a:noFill/>
        </p:spPr>
        <p:txBody>
          <a:bodyPr wrap="square" rtlCol="0">
            <a:spAutoFit/>
          </a:bodyPr>
          <a:lstStyle/>
          <a:p>
            <a:r>
              <a:rPr lang="en-US" sz="1000" dirty="0">
                <a:solidFill>
                  <a:schemeClr val="bg1">
                    <a:lumMod val="50000"/>
                  </a:schemeClr>
                </a:solidFill>
              </a:rPr>
              <a:t>Note: Based on 17.2 MtCO2 e in transaction volume associated with a project </a:t>
            </a:r>
            <a:r>
              <a:rPr lang="en-US" sz="1000" dirty="0" smtClean="0">
                <a:solidFill>
                  <a:schemeClr val="bg1">
                    <a:lumMod val="50000"/>
                  </a:schemeClr>
                </a:solidFill>
              </a:rPr>
              <a:t>stage.</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r>
              <a:rPr lang="en-US" sz="1000" dirty="0" smtClean="0"/>
              <a:t>.</a:t>
            </a:r>
            <a:endParaRPr lang="en-US" sz="1000" dirty="0">
              <a:solidFill>
                <a:schemeClr val="bg1">
                  <a:lumMod val="50000"/>
                </a:schemeClr>
              </a:solidFill>
            </a:endParaRPr>
          </a:p>
        </p:txBody>
      </p:sp>
    </p:spTree>
    <p:extLst>
      <p:ext uri="{BB962C8B-B14F-4D97-AF65-F5344CB8AC3E}">
        <p14:creationId xmlns:p14="http://schemas.microsoft.com/office/powerpoint/2010/main" val="465525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Buyers</a:t>
            </a:r>
            <a:r>
              <a:rPr lang="en-US" sz="2000" dirty="0" smtClean="0">
                <a:solidFill>
                  <a:schemeClr val="tx1">
                    <a:lumMod val="65000"/>
                    <a:lumOff val="35000"/>
                  </a:schemeClr>
                </a:solidFill>
                <a:latin typeface="+mj-lt"/>
              </a:rPr>
              <a:t>: 93% private sector actors from at least 26 countries; however new market entrants are few and offset supply outpaces voluntary demand</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Buyer Analysis by </a:t>
            </a:r>
            <a:r>
              <a:rPr lang="en-US" sz="1400" b="1" cap="small" dirty="0" smtClean="0">
                <a:solidFill>
                  <a:schemeClr val="accent5"/>
                </a:solidFill>
              </a:rPr>
              <a:t>Sector</a:t>
            </a:r>
            <a:r>
              <a:rPr lang="en-US" sz="1400" b="1" cap="small" dirty="0">
                <a:solidFill>
                  <a:schemeClr val="accent5"/>
                </a:solidFill>
              </a:rPr>
              <a:t>, </a:t>
            </a:r>
            <a:r>
              <a:rPr lang="en-US" sz="1400" b="1" cap="small" dirty="0" smtClean="0">
                <a:solidFill>
                  <a:schemeClr val="accent5"/>
                </a:solidFill>
              </a:rPr>
              <a:t>Type</a:t>
            </a:r>
            <a:r>
              <a:rPr lang="en-US" sz="1400" b="1" cap="small" dirty="0">
                <a:solidFill>
                  <a:schemeClr val="accent5"/>
                </a:solidFill>
              </a:rPr>
              <a:t>, Experience, and Motivation, 2014 </a:t>
            </a:r>
          </a:p>
        </p:txBody>
      </p:sp>
      <p:sp>
        <p:nvSpPr>
          <p:cNvPr id="12" name="Slide Number Placeholder 11"/>
          <p:cNvSpPr>
            <a:spLocks noGrp="1"/>
          </p:cNvSpPr>
          <p:nvPr>
            <p:ph type="sldNum" sz="quarter" idx="12"/>
          </p:nvPr>
        </p:nvSpPr>
        <p:spPr>
          <a:xfrm>
            <a:off x="6553200" y="6416675"/>
            <a:ext cx="2133600" cy="365125"/>
          </a:xfrm>
        </p:spPr>
        <p:txBody>
          <a:bodyPr/>
          <a:lstStyle/>
          <a:p>
            <a:fld id="{2D2C5C84-FA66-4015-8DB4-7C90EBD2732D}" type="slidenum">
              <a:rPr lang="en-US" smtClean="0"/>
              <a:pPr/>
              <a:t>13</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p:nvSpPr>
        <p:spPr>
          <a:xfrm>
            <a:off x="762000" y="6019800"/>
            <a:ext cx="7620000" cy="707886"/>
          </a:xfrm>
          <a:prstGeom prst="rect">
            <a:avLst/>
          </a:prstGeom>
          <a:noFill/>
        </p:spPr>
        <p:txBody>
          <a:bodyPr wrap="square" rtlCol="0">
            <a:spAutoFit/>
          </a:bodyPr>
          <a:lstStyle/>
          <a:p>
            <a:r>
              <a:rPr lang="en-US" sz="1000" dirty="0">
                <a:solidFill>
                  <a:schemeClr val="bg1">
                    <a:lumMod val="50000"/>
                  </a:schemeClr>
                </a:solidFill>
              </a:rPr>
              <a:t>Notes: Based on </a:t>
            </a:r>
            <a:r>
              <a:rPr lang="en-US" sz="1000" dirty="0" smtClean="0">
                <a:solidFill>
                  <a:schemeClr val="bg1">
                    <a:lumMod val="50000"/>
                  </a:schemeClr>
                </a:solidFill>
              </a:rPr>
              <a:t>187 </a:t>
            </a:r>
            <a:r>
              <a:rPr lang="en-US" sz="1000" dirty="0">
                <a:solidFill>
                  <a:schemeClr val="bg1">
                    <a:lumMod val="50000"/>
                  </a:schemeClr>
                </a:solidFill>
              </a:rPr>
              <a:t>transactions associated with buyer sector, 232 transactions associated with buyer type, 58 transactions associated with buyer experience, and 130 transactions associated with buyer motivations, as described by survey respondents. *Percentages may not add up to 100% due to </a:t>
            </a:r>
            <a:r>
              <a:rPr lang="en-US" sz="1000" dirty="0" smtClean="0">
                <a:solidFill>
                  <a:schemeClr val="bg1">
                    <a:lumMod val="50000"/>
                  </a:schemeClr>
                </a:solidFill>
              </a:rPr>
              <a:t>rounding.</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grpSp>
        <p:nvGrpSpPr>
          <p:cNvPr id="3" name="Group 2"/>
          <p:cNvGrpSpPr/>
          <p:nvPr/>
        </p:nvGrpSpPr>
        <p:grpSpPr>
          <a:xfrm>
            <a:off x="1763935" y="2057400"/>
            <a:ext cx="5844730" cy="3870480"/>
            <a:chOff x="2038432" y="2149320"/>
            <a:chExt cx="5844730" cy="3870480"/>
          </a:xfrm>
        </p:grpSpPr>
        <p:pic>
          <p:nvPicPr>
            <p:cNvPr id="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2930162" cy="50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354" y="2919270"/>
              <a:ext cx="3015807" cy="50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432" y="2149320"/>
              <a:ext cx="3429000" cy="227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7433" y="2149320"/>
              <a:ext cx="2415728" cy="89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8432" y="4361676"/>
              <a:ext cx="5844730" cy="165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7432" y="3171825"/>
              <a:ext cx="2415729"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37230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Demand Developments</a:t>
            </a:r>
            <a:r>
              <a:rPr lang="en-US" sz="2000" dirty="0" smtClean="0">
                <a:solidFill>
                  <a:schemeClr val="tx1">
                    <a:lumMod val="65000"/>
                    <a:lumOff val="35000"/>
                  </a:schemeClr>
                </a:solidFill>
                <a:latin typeface="+mj-lt"/>
              </a:rPr>
              <a:t>: All eyes are on Paris, but compliance markets, supply chain initiatives, and internal carbon pricing could drive demand</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762000" y="1834039"/>
            <a:ext cx="7772400" cy="3939540"/>
          </a:xfrm>
          <a:prstGeom prst="rect">
            <a:avLst/>
          </a:prstGeom>
          <a:noFill/>
        </p:spPr>
        <p:txBody>
          <a:bodyPr wrap="square" rtlCol="0">
            <a:spAutoFit/>
          </a:bodyPr>
          <a:lstStyle/>
          <a:p>
            <a:pPr marL="285750" indent="-285750">
              <a:buFont typeface="Arial" panose="020B0604020202020204" pitchFamily="34" charset="0"/>
              <a:buChar char="•"/>
            </a:pPr>
            <a:r>
              <a:rPr lang="en-US" b="1" cap="small" dirty="0" smtClean="0">
                <a:solidFill>
                  <a:schemeClr val="accent5"/>
                </a:solidFill>
              </a:rPr>
              <a:t>Compliance Markets:</a:t>
            </a:r>
          </a:p>
          <a:p>
            <a:pPr marL="742950" lvl="2" indent="-285750">
              <a:buFont typeface="Arial" panose="020B0604020202020204" pitchFamily="34" charset="0"/>
              <a:buChar char="•"/>
            </a:pPr>
            <a:r>
              <a:rPr lang="en-US" sz="1600" dirty="0" smtClean="0">
                <a:solidFill>
                  <a:schemeClr val="tx1">
                    <a:lumMod val="65000"/>
                    <a:lumOff val="35000"/>
                  </a:schemeClr>
                </a:solidFill>
              </a:rPr>
              <a:t>Healthy demand in California; state regulators may consider REDD in 2016. Offset-inclusive carbon policy also launched or launching in China, Korea, South Africa.</a:t>
            </a:r>
          </a:p>
          <a:p>
            <a:pPr marL="457200" lvl="2"/>
            <a:endParaRPr lang="en-US" b="1" cap="small" dirty="0" smtClean="0">
              <a:solidFill>
                <a:schemeClr val="accent5"/>
              </a:solidFill>
            </a:endParaRPr>
          </a:p>
          <a:p>
            <a:pPr marL="285750" indent="-285750">
              <a:buFont typeface="Arial" panose="020B0604020202020204" pitchFamily="34" charset="0"/>
              <a:buChar char="•"/>
            </a:pPr>
            <a:r>
              <a:rPr lang="en-US" b="1" cap="small" dirty="0" smtClean="0">
                <a:solidFill>
                  <a:schemeClr val="accent5"/>
                </a:solidFill>
              </a:rPr>
              <a:t>Aviation Negotiations: </a:t>
            </a:r>
          </a:p>
          <a:p>
            <a:pPr marL="742950" lvl="1" indent="-285750">
              <a:buFont typeface="Arial" panose="020B0604020202020204" pitchFamily="34" charset="0"/>
              <a:buChar char="•"/>
            </a:pPr>
            <a:r>
              <a:rPr lang="en-US" sz="1600" dirty="0" smtClean="0">
                <a:solidFill>
                  <a:schemeClr val="tx1">
                    <a:lumMod val="65000"/>
                    <a:lumOff val="35000"/>
                  </a:schemeClr>
                </a:solidFill>
              </a:rPr>
              <a:t>International Civil Aviation Organization plans to cap emissions at 2020 levels. They’ll net a market-based mechanism to achieve the target.</a:t>
            </a:r>
          </a:p>
          <a:p>
            <a:pPr lvl="1"/>
            <a:endParaRPr lang="en-US" sz="1600" b="1" cap="small" dirty="0" smtClean="0">
              <a:solidFill>
                <a:schemeClr val="tx1">
                  <a:lumMod val="65000"/>
                  <a:lumOff val="35000"/>
                </a:schemeClr>
              </a:solidFill>
            </a:endParaRPr>
          </a:p>
          <a:p>
            <a:pPr marL="285750" indent="-285750">
              <a:buFont typeface="Arial" panose="020B0604020202020204" pitchFamily="34" charset="0"/>
              <a:buChar char="•"/>
            </a:pPr>
            <a:r>
              <a:rPr lang="en-US" b="1" cap="small" dirty="0" smtClean="0">
                <a:solidFill>
                  <a:schemeClr val="accent5"/>
                </a:solidFill>
              </a:rPr>
              <a:t>The New York Declaration on Forests: </a:t>
            </a:r>
          </a:p>
          <a:p>
            <a:pPr marL="742950" lvl="1" indent="-285750">
              <a:buFont typeface="Arial" panose="020B0604020202020204" pitchFamily="34" charset="0"/>
              <a:buChar char="•"/>
            </a:pPr>
            <a:r>
              <a:rPr lang="en-US" sz="1600" dirty="0" smtClean="0">
                <a:solidFill>
                  <a:schemeClr val="tx1">
                    <a:lumMod val="65000"/>
                    <a:lumOff val="35000"/>
                  </a:schemeClr>
                </a:solidFill>
              </a:rPr>
              <a:t>Private sector signatories representing $1.36 trillion in annual revenues have made commitments to reduce deforestation in their supply chains.</a:t>
            </a:r>
          </a:p>
          <a:p>
            <a:pPr lvl="1"/>
            <a:endParaRPr lang="en-US" sz="1600" b="1" cap="small" dirty="0" smtClean="0">
              <a:solidFill>
                <a:schemeClr val="tx1">
                  <a:lumMod val="65000"/>
                  <a:lumOff val="35000"/>
                </a:schemeClr>
              </a:solidFill>
            </a:endParaRPr>
          </a:p>
          <a:p>
            <a:pPr marL="285750" indent="-285750">
              <a:buFont typeface="Arial" panose="020B0604020202020204" pitchFamily="34" charset="0"/>
              <a:buChar char="•"/>
            </a:pPr>
            <a:r>
              <a:rPr lang="en-US" b="1" cap="small" dirty="0" smtClean="0">
                <a:solidFill>
                  <a:schemeClr val="accent5"/>
                </a:solidFill>
              </a:rPr>
              <a:t>Internal Carbon Pricing: </a:t>
            </a:r>
          </a:p>
          <a:p>
            <a:pPr marL="742950" lvl="1" indent="-285750">
              <a:buFont typeface="Arial" panose="020B0604020202020204" pitchFamily="34" charset="0"/>
              <a:buChar char="•"/>
            </a:pPr>
            <a:r>
              <a:rPr lang="en-US" sz="1600" dirty="0" smtClean="0">
                <a:solidFill>
                  <a:schemeClr val="tx1">
                    <a:lumMod val="65000"/>
                    <a:lumOff val="35000"/>
                  </a:schemeClr>
                </a:solidFill>
              </a:rPr>
              <a:t>437 companies internally price carbon and 583 will within the next two years. Companies that internally price carbon are 5x more likely to offset.</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14</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6177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Towards Paris</a:t>
            </a:r>
            <a:r>
              <a:rPr lang="en-US" sz="2000" dirty="0" smtClean="0">
                <a:solidFill>
                  <a:schemeClr val="tx1">
                    <a:lumMod val="65000"/>
                    <a:lumOff val="35000"/>
                  </a:schemeClr>
                </a:solidFill>
                <a:latin typeface="+mj-lt"/>
              </a:rPr>
              <a:t>: 29 tropical forest countries’ climate plans include REDD+ and even more are “conditional” on international finance</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523220"/>
          </a:xfrm>
          <a:prstGeom prst="rect">
            <a:avLst/>
          </a:prstGeom>
          <a:noFill/>
        </p:spPr>
        <p:txBody>
          <a:bodyPr wrap="square" rtlCol="0">
            <a:spAutoFit/>
          </a:bodyPr>
          <a:lstStyle/>
          <a:p>
            <a:pPr algn="ctr"/>
            <a:r>
              <a:rPr lang="en-US" sz="1400" b="1" cap="small" dirty="0">
                <a:solidFill>
                  <a:schemeClr val="accent5"/>
                </a:solidFill>
              </a:rPr>
              <a:t>The Role of Market-Based Mechanisms in Countries’ Submitted Intended Nationally Determined Contributions (INDCs)</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15</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7" y="2181431"/>
            <a:ext cx="6181725" cy="391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6059539"/>
            <a:ext cx="7620000" cy="707886"/>
          </a:xfrm>
          <a:prstGeom prst="rect">
            <a:avLst/>
          </a:prstGeom>
          <a:noFill/>
        </p:spPr>
        <p:txBody>
          <a:bodyPr wrap="square" rtlCol="0">
            <a:spAutoFit/>
          </a:bodyPr>
          <a:lstStyle/>
          <a:p>
            <a:r>
              <a:rPr lang="en-US" sz="1000" dirty="0">
                <a:solidFill>
                  <a:schemeClr val="bg1">
                    <a:lumMod val="50000"/>
                  </a:schemeClr>
                </a:solidFill>
              </a:rPr>
              <a:t>Notes: Based on analysis of 122 INDCs submitted to the UNFCCC as of October 9, 2015. The International Emissions Trading Association’s INDC tracker summarizes the role of markets in the INDCs and is available here: https://docs.google.com/ spreadsheets/d/1YgIQiiucWW9vuDUAMeRstzzLxTXi6zFWtFVClqtRTe4/edit </a:t>
            </a:r>
            <a:endParaRPr lang="en-US" sz="1000" dirty="0" smtClean="0">
              <a:solidFill>
                <a:schemeClr val="bg1">
                  <a:lumMod val="50000"/>
                </a:schemeClr>
              </a:solidFill>
            </a:endParaRP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1160414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Projects and Programs</a:t>
            </a:r>
            <a:r>
              <a:rPr lang="en-US" sz="2000" dirty="0" smtClean="0">
                <a:solidFill>
                  <a:schemeClr val="tx1">
                    <a:lumMod val="65000"/>
                    <a:lumOff val="35000"/>
                  </a:schemeClr>
                </a:solidFill>
                <a:latin typeface="+mj-lt"/>
              </a:rPr>
              <a:t>: More than 100 forest carbon projects are within provinces, regions, or countries engaged in public sector REDD+ programs</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Map of Public Sector REDD+ Programs Around the World</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16</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568" y="2018517"/>
            <a:ext cx="7129463" cy="423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6229290"/>
            <a:ext cx="7620000" cy="400110"/>
          </a:xfrm>
          <a:prstGeom prst="rect">
            <a:avLst/>
          </a:prstGeom>
          <a:noFill/>
        </p:spPr>
        <p:txBody>
          <a:bodyPr wrap="square" rtlCol="0">
            <a:spAutoFit/>
          </a:bodyPr>
          <a:lstStyle/>
          <a:p>
            <a:r>
              <a:rPr lang="en-US" sz="1000" dirty="0">
                <a:solidFill>
                  <a:schemeClr val="bg1">
                    <a:lumMod val="50000"/>
                  </a:schemeClr>
                </a:solidFill>
              </a:rPr>
              <a:t>Note: Based on pilot initiatives tracked by Ecosystem Marketplace over the last six years. </a:t>
            </a:r>
            <a:endParaRPr lang="en-US" sz="1000" dirty="0" smtClean="0">
              <a:solidFill>
                <a:schemeClr val="bg1">
                  <a:lumMod val="50000"/>
                </a:schemeClr>
              </a:solidFill>
            </a:endParaRP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2850360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838200"/>
            <a:ext cx="7848600" cy="707886"/>
          </a:xfrm>
          <a:prstGeom prst="rect">
            <a:avLst/>
          </a:prstGeom>
          <a:noFill/>
        </p:spPr>
        <p:txBody>
          <a:bodyPr wrap="square" rtlCol="0">
            <a:spAutoFit/>
          </a:bodyPr>
          <a:lstStyle/>
          <a:p>
            <a:pPr algn="ctr"/>
            <a:r>
              <a:rPr lang="en-US" sz="2000" b="1" i="1" cap="small" dirty="0" smtClean="0">
                <a:solidFill>
                  <a:schemeClr val="accent5"/>
                </a:solidFill>
              </a:rPr>
              <a:t>Thank You</a:t>
            </a:r>
            <a:r>
              <a:rPr lang="en-US" sz="2000" b="1" cap="small" dirty="0" smtClean="0">
                <a:solidFill>
                  <a:schemeClr val="tx1">
                    <a:lumMod val="65000"/>
                    <a:lumOff val="35000"/>
                  </a:schemeClr>
                </a:solidFill>
              </a:rPr>
              <a:t>:</a:t>
            </a:r>
            <a:r>
              <a:rPr lang="en-US" sz="2000" b="1" cap="small" dirty="0" smtClean="0">
                <a:solidFill>
                  <a:schemeClr val="accent5"/>
                </a:solidFill>
              </a:rPr>
              <a:t> </a:t>
            </a:r>
            <a:r>
              <a:rPr lang="en-US" sz="2000" dirty="0" smtClean="0">
                <a:solidFill>
                  <a:schemeClr val="tx1">
                    <a:lumMod val="65000"/>
                    <a:lumOff val="35000"/>
                  </a:schemeClr>
                </a:solidFill>
                <a:latin typeface="Franklin Gothic Book" pitchFamily="34" charset="0"/>
              </a:rPr>
              <a:t>Support from sponsors, stakeholders and survey respondents enabled our most comprehensive report to date  </a:t>
            </a:r>
            <a:endParaRPr lang="en-US" sz="2000" dirty="0">
              <a:solidFill>
                <a:schemeClr val="tx1">
                  <a:lumMod val="65000"/>
                  <a:lumOff val="35000"/>
                </a:schemeClr>
              </a:solidFill>
              <a:latin typeface="Franklin Gothic Book" pitchFamily="34" charset="0"/>
            </a:endParaRPr>
          </a:p>
        </p:txBody>
      </p:sp>
      <p:pic>
        <p:nvPicPr>
          <p:cNvPr id="10" name="Picture 9" descr="EM LOGO new draft_2.png"/>
          <p:cNvPicPr>
            <a:picLocks noChangeAspect="1"/>
          </p:cNvPicPr>
          <p:nvPr/>
        </p:nvPicPr>
        <p:blipFill>
          <a:blip r:embed="rId2" cstate="print"/>
          <a:stretch>
            <a:fillRect/>
          </a:stretch>
        </p:blipFill>
        <p:spPr>
          <a:xfrm>
            <a:off x="152400" y="228601"/>
            <a:ext cx="3886200" cy="563836"/>
          </a:xfrm>
          <a:prstGeom prst="rect">
            <a:avLst/>
          </a:prstGeom>
        </p:spPr>
      </p:pic>
      <p:sp>
        <p:nvSpPr>
          <p:cNvPr id="11" name="TextBox 10"/>
          <p:cNvSpPr txBox="1"/>
          <p:nvPr/>
        </p:nvSpPr>
        <p:spPr>
          <a:xfrm>
            <a:off x="665465" y="4876800"/>
            <a:ext cx="7965469" cy="1415772"/>
          </a:xfrm>
          <a:prstGeom prst="rect">
            <a:avLst/>
          </a:prstGeom>
          <a:noFill/>
        </p:spPr>
        <p:txBody>
          <a:bodyPr wrap="square" rtlCol="0">
            <a:spAutoFit/>
          </a:bodyPr>
          <a:lstStyle/>
          <a:p>
            <a:r>
              <a:rPr lang="en-US" b="1" dirty="0" smtClean="0">
                <a:solidFill>
                  <a:schemeClr val="tx1">
                    <a:lumMod val="65000"/>
                    <a:lumOff val="35000"/>
                  </a:schemeClr>
                </a:solidFill>
                <a:latin typeface="Franklin Gothic Book" pitchFamily="34" charset="0"/>
              </a:rPr>
              <a:t>CONTACT</a:t>
            </a:r>
          </a:p>
          <a:p>
            <a:endParaRPr lang="en-US" sz="1200" dirty="0">
              <a:solidFill>
                <a:schemeClr val="tx1">
                  <a:lumMod val="65000"/>
                  <a:lumOff val="35000"/>
                </a:schemeClr>
              </a:solidFill>
              <a:latin typeface="Franklin Gothic Book" pitchFamily="34" charset="0"/>
            </a:endParaRPr>
          </a:p>
          <a:p>
            <a:r>
              <a:rPr lang="en-US" dirty="0" smtClean="0">
                <a:solidFill>
                  <a:schemeClr val="tx1">
                    <a:lumMod val="65000"/>
                    <a:lumOff val="35000"/>
                  </a:schemeClr>
                </a:solidFill>
                <a:latin typeface="Franklin Gothic Book" pitchFamily="34" charset="0"/>
              </a:rPr>
              <a:t>Allie Goldstein, Senior Carbon Associate | Forest Trends’ Ecosystem Marketplace</a:t>
            </a:r>
          </a:p>
          <a:p>
            <a:r>
              <a:rPr lang="en-US" i="1" dirty="0" smtClean="0">
                <a:solidFill>
                  <a:srgbClr val="0070C0"/>
                </a:solidFill>
                <a:latin typeface="Franklin Gothic Book" pitchFamily="34" charset="0"/>
              </a:rPr>
              <a:t>agoldstein@ecosystemmarketplace.com </a:t>
            </a:r>
            <a:r>
              <a:rPr lang="en-US" dirty="0">
                <a:solidFill>
                  <a:schemeClr val="tx1">
                    <a:lumMod val="65000"/>
                    <a:lumOff val="35000"/>
                  </a:schemeClr>
                </a:solidFill>
                <a:latin typeface="Franklin Gothic Book" pitchFamily="34" charset="0"/>
              </a:rPr>
              <a:t>| </a:t>
            </a:r>
            <a:r>
              <a:rPr lang="en-US" dirty="0" smtClean="0">
                <a:solidFill>
                  <a:schemeClr val="tx1">
                    <a:lumMod val="65000"/>
                    <a:lumOff val="35000"/>
                  </a:schemeClr>
                </a:solidFill>
                <a:latin typeface="Franklin Gothic Book" pitchFamily="34" charset="0"/>
              </a:rPr>
              <a:t>+1 202-446-1988</a:t>
            </a:r>
          </a:p>
          <a:p>
            <a:endParaRPr lang="en-US" dirty="0" smtClean="0">
              <a:solidFill>
                <a:schemeClr val="tx1">
                  <a:lumMod val="65000"/>
                  <a:lumOff val="35000"/>
                </a:schemeClr>
              </a:solidFill>
              <a:latin typeface="Franklin Gothic Book" pitchFamily="34" charset="0"/>
            </a:endParaRPr>
          </a:p>
        </p:txBody>
      </p:sp>
      <p:pic>
        <p:nvPicPr>
          <p:cNvPr id="24" name="Picture 23" descr="https://si0.twimg.com/profile_images/1226000138/Picture_2.png"/>
          <p:cNvPicPr/>
          <p:nvPr/>
        </p:nvPicPr>
        <p:blipFill rotWithShape="1">
          <a:blip r:embed="rId3" cstate="print">
            <a:extLst>
              <a:ext uri="{28A0092B-C50C-407E-A947-70E740481C1C}">
                <a14:useLocalDpi xmlns:a14="http://schemas.microsoft.com/office/drawing/2010/main" val="0"/>
              </a:ext>
            </a:extLst>
          </a:blip>
          <a:srcRect l="17325" t="33498" r="14171" b="37405"/>
          <a:stretch/>
        </p:blipFill>
        <p:spPr bwMode="auto">
          <a:xfrm>
            <a:off x="762000" y="3630168"/>
            <a:ext cx="2057400" cy="748747"/>
          </a:xfrm>
          <a:prstGeom prst="rect">
            <a:avLst/>
          </a:prstGeom>
          <a:noFill/>
          <a:ln>
            <a:noFill/>
          </a:ln>
          <a:extLst>
            <a:ext uri="{53640926-AAD7-44D8-BBD7-CCE9431645EC}">
              <a14:shadowObscured xmlns:a14="http://schemas.microsoft.com/office/drawing/2010/main"/>
            </a:ext>
          </a:extLst>
        </p:spPr>
      </p:pic>
      <p:sp>
        <p:nvSpPr>
          <p:cNvPr id="26" name="TextBox 25"/>
          <p:cNvSpPr txBox="1"/>
          <p:nvPr/>
        </p:nvSpPr>
        <p:spPr>
          <a:xfrm>
            <a:off x="841057" y="3096768"/>
            <a:ext cx="1185672" cy="400110"/>
          </a:xfrm>
          <a:prstGeom prst="rect">
            <a:avLst/>
          </a:prstGeom>
          <a:noFill/>
        </p:spPr>
        <p:txBody>
          <a:bodyPr wrap="square" rtlCol="0">
            <a:spAutoFit/>
          </a:bodyPr>
          <a:lstStyle/>
          <a:p>
            <a:pPr algn="ctr"/>
            <a:r>
              <a:rPr lang="en-US" sz="2000" b="1" dirty="0" smtClean="0">
                <a:latin typeface="Franklin Gothic Book" panose="020B0503020102020204" pitchFamily="34" charset="0"/>
              </a:rPr>
              <a:t>Sponsor:</a:t>
            </a:r>
            <a:endParaRPr lang="en-US" sz="2000" b="1" dirty="0">
              <a:latin typeface="Franklin Gothic Book" panose="020B0503020102020204" pitchFamily="34" charset="0"/>
            </a:endParaRPr>
          </a:p>
        </p:txBody>
      </p:sp>
      <p:sp>
        <p:nvSpPr>
          <p:cNvPr id="18" name="TextBox 17"/>
          <p:cNvSpPr txBox="1"/>
          <p:nvPr/>
        </p:nvSpPr>
        <p:spPr>
          <a:xfrm>
            <a:off x="834961" y="1712535"/>
            <a:ext cx="1023937" cy="400110"/>
          </a:xfrm>
          <a:prstGeom prst="rect">
            <a:avLst/>
          </a:prstGeom>
          <a:noFill/>
        </p:spPr>
        <p:txBody>
          <a:bodyPr wrap="square" rtlCol="0">
            <a:spAutoFit/>
          </a:bodyPr>
          <a:lstStyle/>
          <a:p>
            <a:pPr algn="ctr"/>
            <a:r>
              <a:rPr lang="en-US" sz="2000" b="1" dirty="0" smtClean="0">
                <a:latin typeface="Franklin Gothic Book" panose="020B0503020102020204" pitchFamily="34" charset="0"/>
              </a:rPr>
              <a:t>Donors:</a:t>
            </a:r>
            <a:endParaRPr lang="en-US" sz="2000" b="1" dirty="0">
              <a:latin typeface="Franklin Gothic Book" panose="020B0503020102020204" pitchFamily="34" charset="0"/>
            </a:endParaRPr>
          </a:p>
        </p:txBody>
      </p:sp>
      <p:sp>
        <p:nvSpPr>
          <p:cNvPr id="19" name="TextBox 18"/>
          <p:cNvSpPr txBox="1"/>
          <p:nvPr/>
        </p:nvSpPr>
        <p:spPr>
          <a:xfrm>
            <a:off x="3131322" y="3096768"/>
            <a:ext cx="1562060" cy="400110"/>
          </a:xfrm>
          <a:prstGeom prst="rect">
            <a:avLst/>
          </a:prstGeom>
          <a:noFill/>
        </p:spPr>
        <p:txBody>
          <a:bodyPr wrap="square" rtlCol="0">
            <a:spAutoFit/>
          </a:bodyPr>
          <a:lstStyle/>
          <a:p>
            <a:pPr algn="ctr"/>
            <a:r>
              <a:rPr lang="en-US" sz="2000" b="1" dirty="0" smtClean="0">
                <a:latin typeface="Franklin Gothic Book" panose="020B0503020102020204" pitchFamily="34" charset="0"/>
              </a:rPr>
              <a:t>Supporters:</a:t>
            </a:r>
            <a:endParaRPr lang="en-US" sz="2000" b="1" dirty="0">
              <a:latin typeface="Franklin Gothic Book" panose="020B05030201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29" y="2115693"/>
            <a:ext cx="20478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371" y="2306193"/>
            <a:ext cx="2849313"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729" y="1712535"/>
            <a:ext cx="25050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965" y="3550438"/>
            <a:ext cx="5169434" cy="94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Connector 29"/>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15" name="Straight Connector 14"/>
          <p:cNvCxnSpPr/>
          <p:nvPr/>
        </p:nvCxnSpPr>
        <p:spPr>
          <a:xfrm>
            <a:off x="858534" y="2979360"/>
            <a:ext cx="7772400" cy="0"/>
          </a:xfrm>
          <a:prstGeom prst="line">
            <a:avLst/>
          </a:prstGeom>
          <a:ln w="38100">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858534" y="4648200"/>
            <a:ext cx="7772400" cy="0"/>
          </a:xfrm>
          <a:prstGeom prst="line">
            <a:avLst/>
          </a:prstGeom>
          <a:ln w="38100">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V="1">
            <a:off x="2971800" y="3048000"/>
            <a:ext cx="0" cy="1503777"/>
          </a:xfrm>
          <a:prstGeom prst="line">
            <a:avLst/>
          </a:prstGeom>
          <a:ln w="38100">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81207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838200"/>
            <a:ext cx="7848600" cy="646331"/>
          </a:xfrm>
          <a:prstGeom prst="rect">
            <a:avLst/>
          </a:prstGeom>
          <a:noFill/>
        </p:spPr>
        <p:txBody>
          <a:bodyPr wrap="square" rtlCol="0">
            <a:spAutoFit/>
          </a:bodyPr>
          <a:lstStyle/>
          <a:p>
            <a:pPr algn="ctr"/>
            <a:r>
              <a:rPr lang="en-US" sz="3600" dirty="0" smtClean="0">
                <a:solidFill>
                  <a:schemeClr val="tx1">
                    <a:lumMod val="65000"/>
                    <a:lumOff val="35000"/>
                  </a:schemeClr>
                </a:solidFill>
              </a:rPr>
              <a:t>Extra slides</a:t>
            </a:r>
            <a:endParaRPr lang="en-US" sz="3600" dirty="0">
              <a:solidFill>
                <a:schemeClr val="tx1">
                  <a:lumMod val="65000"/>
                  <a:lumOff val="35000"/>
                </a:schemeClr>
              </a:solidFill>
            </a:endParaRPr>
          </a:p>
        </p:txBody>
      </p:sp>
      <p:pic>
        <p:nvPicPr>
          <p:cNvPr id="10" name="Picture 9" descr="EM LOGO new draft_2.png"/>
          <p:cNvPicPr>
            <a:picLocks noChangeAspect="1"/>
          </p:cNvPicPr>
          <p:nvPr/>
        </p:nvPicPr>
        <p:blipFill>
          <a:blip r:embed="rId2" cstate="print"/>
          <a:stretch>
            <a:fillRect/>
          </a:stretch>
        </p:blipFill>
        <p:spPr>
          <a:xfrm>
            <a:off x="152400" y="228601"/>
            <a:ext cx="3886200" cy="563836"/>
          </a:xfrm>
          <a:prstGeom prst="rect">
            <a:avLst/>
          </a:prstGeom>
        </p:spPr>
      </p:pic>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81207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cap="small" dirty="0" smtClean="0">
                <a:solidFill>
                  <a:schemeClr val="accent5"/>
                </a:solidFill>
                <a:latin typeface="Franklin Gothic Book" pitchFamily="34" charset="0"/>
              </a:rPr>
              <a:t>From Readiness to Results</a:t>
            </a:r>
            <a:r>
              <a:rPr lang="en-US" sz="2000" dirty="0" smtClean="0">
                <a:solidFill>
                  <a:schemeClr val="tx1">
                    <a:lumMod val="65000"/>
                    <a:lumOff val="35000"/>
                  </a:schemeClr>
                </a:solidFill>
                <a:latin typeface="Franklin Gothic Book" pitchFamily="34" charset="0"/>
              </a:rPr>
              <a:t>: Governments, companies, and individuals have committed a total of $5.1 B to keep forests standing</a:t>
            </a:r>
            <a:endParaRPr lang="en-US" sz="2000" dirty="0">
              <a:solidFill>
                <a:schemeClr val="tx1">
                  <a:lumMod val="65000"/>
                  <a:lumOff val="35000"/>
                </a:schemeClr>
              </a:solidFill>
              <a:latin typeface="Franklin Gothic Book" pitchFamily="34" charset="0"/>
            </a:endParaRPr>
          </a:p>
        </p:txBody>
      </p: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09600" y="1687324"/>
            <a:ext cx="8001000" cy="307777"/>
          </a:xfrm>
          <a:prstGeom prst="rect">
            <a:avLst/>
          </a:prstGeom>
          <a:noFill/>
        </p:spPr>
        <p:txBody>
          <a:bodyPr wrap="square" rtlCol="0">
            <a:spAutoFit/>
          </a:bodyPr>
          <a:lstStyle/>
          <a:p>
            <a:pPr algn="ctr"/>
            <a:r>
              <a:rPr lang="en-US" sz="1400" b="1" cap="small" dirty="0">
                <a:solidFill>
                  <a:schemeClr val="accent5"/>
                </a:solidFill>
                <a:latin typeface="+mj-lt"/>
              </a:rPr>
              <a:t>Comparison of Readiness Finance and Performance-Based Payments, All Years</a:t>
            </a:r>
            <a:endParaRPr lang="en-US" sz="1400" b="1" cap="small" dirty="0" smtClean="0">
              <a:solidFill>
                <a:schemeClr val="accent5"/>
              </a:solidFill>
              <a:latin typeface="+mj-lt"/>
            </a:endParaRPr>
          </a:p>
        </p:txBody>
      </p:sp>
      <p:sp>
        <p:nvSpPr>
          <p:cNvPr id="12" name="Slide Number Placeholder 11"/>
          <p:cNvSpPr>
            <a:spLocks noGrp="1"/>
          </p:cNvSpPr>
          <p:nvPr>
            <p:ph type="sldNum" sz="quarter" idx="12"/>
          </p:nvPr>
        </p:nvSpPr>
        <p:spPr/>
        <p:txBody>
          <a:bodyPr/>
          <a:lstStyle/>
          <a:p>
            <a:fld id="{2D2C5C84-FA66-4015-8DB4-7C90EBD2732D}" type="slidenum">
              <a:rPr lang="en-US" smtClean="0"/>
              <a:pPr/>
              <a:t>19</a:t>
            </a:fld>
            <a:endParaRPr lang="en-US"/>
          </a:p>
        </p:txBody>
      </p:sp>
      <p:cxnSp>
        <p:nvCxnSpPr>
          <p:cNvPr id="10" name="Straight Connector 9"/>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grpSp>
        <p:nvGrpSpPr>
          <p:cNvPr id="2" name="Group 1"/>
          <p:cNvGrpSpPr/>
          <p:nvPr/>
        </p:nvGrpSpPr>
        <p:grpSpPr>
          <a:xfrm>
            <a:off x="1520952" y="1984215"/>
            <a:ext cx="6681216" cy="4554906"/>
            <a:chOff x="1520952" y="1984215"/>
            <a:chExt cx="6681216" cy="4554906"/>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4215"/>
              <a:ext cx="6019800" cy="4554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520952" y="6096000"/>
              <a:ext cx="6681216" cy="387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838200" y="6248400"/>
            <a:ext cx="7620000" cy="400110"/>
          </a:xfrm>
          <a:prstGeom prst="rect">
            <a:avLst/>
          </a:prstGeom>
          <a:noFill/>
        </p:spPr>
        <p:txBody>
          <a:bodyPr wrap="square" rtlCol="0">
            <a:spAutoFit/>
          </a:bodyPr>
          <a:lstStyle/>
          <a:p>
            <a:r>
              <a:rPr lang="en-US" sz="1000" dirty="0">
                <a:solidFill>
                  <a:schemeClr val="bg1">
                    <a:lumMod val="50000"/>
                  </a:schemeClr>
                </a:solidFill>
              </a:rPr>
              <a:t>Note: Based on 193 MtCO2 e in market-based transaction volume over time. </a:t>
            </a:r>
            <a:endParaRPr lang="en-US" sz="1000" dirty="0" smtClean="0">
              <a:solidFill>
                <a:schemeClr val="bg1">
                  <a:lumMod val="50000"/>
                </a:schemeClr>
              </a:solidFill>
            </a:endParaRP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r>
              <a:rPr lang="en-US" sz="1000" dirty="0"/>
              <a:t>.</a:t>
            </a:r>
            <a:endParaRPr lang="en-US"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2C5C84-FA66-4015-8DB4-7C90EBD2732D}" type="slidenum">
              <a:rPr lang="en-US" smtClean="0"/>
              <a:pPr/>
              <a:t>2</a:t>
            </a:fld>
            <a:endParaRPr lang="en-US" dirty="0"/>
          </a:p>
        </p:txBody>
      </p:sp>
      <p:cxnSp>
        <p:nvCxnSpPr>
          <p:cNvPr id="3" name="Straight Connector 2"/>
          <p:cNvCxnSpPr/>
          <p:nvPr/>
        </p:nvCxnSpPr>
        <p:spPr>
          <a:xfrm>
            <a:off x="762000" y="838200"/>
            <a:ext cx="7772400" cy="0"/>
          </a:xfrm>
          <a:prstGeom prst="line">
            <a:avLst/>
          </a:prstGeom>
          <a:ln w="38100">
            <a:solidFill>
              <a:schemeClr val="bg1">
                <a:lumMod val="50000"/>
                <a:alpha val="47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EM LOGO new draft_2.png"/>
          <p:cNvPicPr>
            <a:picLocks noChangeAspect="1"/>
          </p:cNvPicPr>
          <p:nvPr/>
        </p:nvPicPr>
        <p:blipFill>
          <a:blip r:embed="rId2" cstate="print"/>
          <a:stretch>
            <a:fillRect/>
          </a:stretch>
        </p:blipFill>
        <p:spPr>
          <a:xfrm>
            <a:off x="152400" y="228601"/>
            <a:ext cx="3886200" cy="563836"/>
          </a:xfrm>
          <a:prstGeom prst="rect">
            <a:avLst/>
          </a:prstGeom>
        </p:spPr>
      </p:pic>
      <p:cxnSp>
        <p:nvCxnSpPr>
          <p:cNvPr id="11" name="Straight Connector 10"/>
          <p:cNvCxnSpPr/>
          <p:nvPr/>
        </p:nvCxnSpPr>
        <p:spPr>
          <a:xfrm>
            <a:off x="762000" y="1676400"/>
            <a:ext cx="7772400" cy="0"/>
          </a:xfrm>
          <a:prstGeom prst="line">
            <a:avLst/>
          </a:prstGeom>
          <a:ln w="38100">
            <a:solidFill>
              <a:schemeClr val="bg1">
                <a:lumMod val="50000"/>
                <a:alpha val="47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0" y="914400"/>
            <a:ext cx="8077200" cy="707886"/>
          </a:xfrm>
          <a:prstGeom prst="rect">
            <a:avLst/>
          </a:prstGeom>
          <a:noFill/>
        </p:spPr>
        <p:txBody>
          <a:bodyPr wrap="square" rtlCol="0">
            <a:spAutoFit/>
          </a:bodyPr>
          <a:lstStyle/>
          <a:p>
            <a:pPr algn="ctr"/>
            <a:r>
              <a:rPr lang="en-US" sz="2000" dirty="0" smtClean="0">
                <a:solidFill>
                  <a:schemeClr val="accent5"/>
                </a:solidFill>
                <a:latin typeface="+mj-lt"/>
              </a:rPr>
              <a:t>ECOSYSTEM MARKETPLACE</a:t>
            </a:r>
            <a:r>
              <a:rPr lang="en-US" sz="2000" dirty="0" smtClean="0">
                <a:solidFill>
                  <a:schemeClr val="tx1">
                    <a:lumMod val="65000"/>
                    <a:lumOff val="35000"/>
                  </a:schemeClr>
                </a:solidFill>
                <a:latin typeface="+mj-lt"/>
              </a:rPr>
              <a:t>: A global source for news, data and analytics around environmental markets and payments for ecosystem services </a:t>
            </a:r>
            <a:endParaRPr lang="en-US" sz="2000" dirty="0">
              <a:solidFill>
                <a:schemeClr val="tx1">
                  <a:lumMod val="65000"/>
                  <a:lumOff val="35000"/>
                </a:schemeClr>
              </a:solidFill>
              <a:latin typeface="+mj-l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28" y="1829045"/>
            <a:ext cx="2307844" cy="297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617" y="1766299"/>
            <a:ext cx="2342783" cy="303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778194"/>
            <a:ext cx="2374684" cy="307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2684" y="4018961"/>
            <a:ext cx="2116315" cy="271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0" y="4047407"/>
            <a:ext cx="2100245" cy="271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Future of the Voluntary Market</a:t>
            </a:r>
            <a:r>
              <a:rPr lang="en-US" sz="2000" dirty="0" smtClean="0">
                <a:solidFill>
                  <a:schemeClr val="tx1">
                    <a:lumMod val="65000"/>
                    <a:lumOff val="35000"/>
                  </a:schemeClr>
                </a:solidFill>
                <a:latin typeface="+mj-lt"/>
              </a:rPr>
              <a:t>: With “positive” or “very positive” policy signals, demand projected to reach a minimum of 106 Mt by 2025</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Supply-and-Demand Projections for a “Lower Price, Very Positive Policy Signals” Scenario</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20</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2133600"/>
            <a:ext cx="73533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6016752"/>
            <a:ext cx="7620000" cy="553998"/>
          </a:xfrm>
          <a:prstGeom prst="rect">
            <a:avLst/>
          </a:prstGeom>
          <a:noFill/>
        </p:spPr>
        <p:txBody>
          <a:bodyPr wrap="square" rtlCol="0">
            <a:spAutoFit/>
          </a:bodyPr>
          <a:lstStyle/>
          <a:p>
            <a:r>
              <a:rPr lang="en-US" sz="1000" dirty="0">
                <a:solidFill>
                  <a:schemeClr val="bg1">
                    <a:lumMod val="50000"/>
                  </a:schemeClr>
                </a:solidFill>
              </a:rPr>
              <a:t>Notes: Based on a decade’s worth of proprietary Ecosystem Marketplace forest carbon data. Full interactive model available at: http://theredddesk.org/markets-standards/analysis/forest-trends </a:t>
            </a:r>
            <a:endParaRPr lang="en-US" sz="1000" dirty="0" smtClean="0">
              <a:solidFill>
                <a:schemeClr val="bg1">
                  <a:lumMod val="50000"/>
                </a:schemeClr>
              </a:solidFill>
            </a:endParaRP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r>
              <a:rPr lang="en-US" sz="1000" dirty="0" smtClean="0">
                <a:solidFill>
                  <a:schemeClr val="bg1">
                    <a:lumMod val="50000"/>
                  </a:schemeClr>
                </a:solidFill>
              </a:rPr>
              <a:t>.</a:t>
            </a:r>
            <a:endParaRPr lang="en-US" sz="1000" dirty="0">
              <a:solidFill>
                <a:schemeClr val="bg1">
                  <a:lumMod val="50000"/>
                </a:schemeClr>
              </a:solidFill>
            </a:endParaRPr>
          </a:p>
        </p:txBody>
      </p:sp>
    </p:spTree>
    <p:extLst>
      <p:ext uri="{BB962C8B-B14F-4D97-AF65-F5344CB8AC3E}">
        <p14:creationId xmlns:p14="http://schemas.microsoft.com/office/powerpoint/2010/main" val="1920619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REDD Readiness</a:t>
            </a:r>
            <a:r>
              <a:rPr lang="en-US" sz="2000" dirty="0" smtClean="0">
                <a:solidFill>
                  <a:schemeClr val="tx1">
                    <a:lumMod val="65000"/>
                    <a:lumOff val="35000"/>
                  </a:schemeClr>
                </a:solidFill>
                <a:latin typeface="+mj-lt"/>
              </a:rPr>
              <a:t>: $2.8 B in “readiness” finance committed to 13 countries, with more than half going to Brazil and Indonesia</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1792909" cy="954107"/>
          </a:xfrm>
          <a:prstGeom prst="rect">
            <a:avLst/>
          </a:prstGeom>
          <a:noFill/>
        </p:spPr>
        <p:txBody>
          <a:bodyPr wrap="square" rtlCol="0">
            <a:spAutoFit/>
          </a:bodyPr>
          <a:lstStyle/>
          <a:p>
            <a:r>
              <a:rPr lang="en-US" sz="1400" b="1" cap="small" dirty="0">
                <a:solidFill>
                  <a:schemeClr val="accent5"/>
                </a:solidFill>
              </a:rPr>
              <a:t>REDD Finance Committed and Disbursed in 13 Countries, 2009–2014</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21</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709" y="1710740"/>
            <a:ext cx="6208091" cy="489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85800" y="4513383"/>
            <a:ext cx="1716709" cy="2092881"/>
          </a:xfrm>
          <a:prstGeom prst="rect">
            <a:avLst/>
          </a:prstGeom>
          <a:noFill/>
        </p:spPr>
        <p:txBody>
          <a:bodyPr wrap="square" rtlCol="0">
            <a:spAutoFit/>
          </a:bodyPr>
          <a:lstStyle/>
          <a:p>
            <a:r>
              <a:rPr lang="en-US" sz="1000" dirty="0">
                <a:solidFill>
                  <a:schemeClr val="bg1">
                    <a:lumMod val="50000"/>
                  </a:schemeClr>
                </a:solidFill>
              </a:rPr>
              <a:t>Notes: Based on $2.8 B in readiness </a:t>
            </a:r>
            <a:r>
              <a:rPr lang="en-US" sz="1000" dirty="0" smtClean="0">
                <a:solidFill>
                  <a:schemeClr val="bg1">
                    <a:lumMod val="50000"/>
                  </a:schemeClr>
                </a:solidFill>
              </a:rPr>
              <a:t>finance </a:t>
            </a:r>
            <a:r>
              <a:rPr lang="en-US" sz="1000" dirty="0">
                <a:solidFill>
                  <a:schemeClr val="bg1">
                    <a:lumMod val="50000"/>
                  </a:schemeClr>
                </a:solidFill>
              </a:rPr>
              <a:t>committed to 13 REDD countries between 2009 and 2014. Annual deforestation rates are the latest available data from the Food and Agricultural Organization of the United </a:t>
            </a:r>
            <a:r>
              <a:rPr lang="en-US" sz="1000" dirty="0" smtClean="0">
                <a:solidFill>
                  <a:schemeClr val="bg1">
                    <a:lumMod val="50000"/>
                  </a:schemeClr>
                </a:solidFill>
              </a:rPr>
              <a:t>Nations.</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2925705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a:solidFill>
                  <a:schemeClr val="accent5"/>
                </a:solidFill>
                <a:latin typeface="+mj-lt"/>
              </a:rPr>
              <a:t>Disbursements</a:t>
            </a:r>
            <a:r>
              <a:rPr lang="en-US" sz="2000" dirty="0" smtClean="0">
                <a:solidFill>
                  <a:schemeClr val="tx1">
                    <a:lumMod val="65000"/>
                    <a:lumOff val="35000"/>
                  </a:schemeClr>
                </a:solidFill>
                <a:latin typeface="+mj-lt"/>
              </a:rPr>
              <a:t>: More than half of REDD+ readiness commitments have been disbursed, and donors are shifting towards results-based finance</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Readiness </a:t>
            </a:r>
            <a:r>
              <a:rPr lang="en-US" sz="1400" b="1" cap="small" dirty="0" smtClean="0">
                <a:solidFill>
                  <a:schemeClr val="accent5"/>
                </a:solidFill>
              </a:rPr>
              <a:t>Finance </a:t>
            </a:r>
            <a:r>
              <a:rPr lang="en-US" sz="1400" b="1" cap="small" dirty="0">
                <a:solidFill>
                  <a:schemeClr val="accent5"/>
                </a:solidFill>
              </a:rPr>
              <a:t>Committed and Disbursed by Year, 2009-2014</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22</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56" y="2267171"/>
            <a:ext cx="7558088" cy="329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6019800"/>
            <a:ext cx="7620000" cy="400110"/>
          </a:xfrm>
          <a:prstGeom prst="rect">
            <a:avLst/>
          </a:prstGeom>
          <a:noFill/>
        </p:spPr>
        <p:txBody>
          <a:bodyPr wrap="square" rtlCol="0">
            <a:spAutoFit/>
          </a:bodyPr>
          <a:lstStyle/>
          <a:p>
            <a:r>
              <a:rPr lang="en-US" sz="1000" dirty="0">
                <a:solidFill>
                  <a:schemeClr val="bg1">
                    <a:lumMod val="50000"/>
                  </a:schemeClr>
                </a:solidFill>
              </a:rPr>
              <a:t>Note: Based on $2.8 B in readiness finance committed between 2009 and </a:t>
            </a:r>
            <a:r>
              <a:rPr lang="en-US" sz="1000" dirty="0" smtClean="0">
                <a:solidFill>
                  <a:schemeClr val="bg1">
                    <a:lumMod val="50000"/>
                  </a:schemeClr>
                </a:solidFill>
              </a:rPr>
              <a:t>2014.</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2925705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Funder Regions</a:t>
            </a:r>
            <a:r>
              <a:rPr lang="en-US" sz="2000" dirty="0" smtClean="0">
                <a:solidFill>
                  <a:schemeClr val="tx1">
                    <a:lumMod val="65000"/>
                    <a:lumOff val="35000"/>
                  </a:schemeClr>
                </a:solidFill>
                <a:latin typeface="+mj-lt"/>
              </a:rPr>
              <a:t>: Europeans behind 78% of 2014 forest carbon finance; Norway and Germany are top funders over time</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Flow of Finance from Donor/Buyer Region to Recipient Region, 2014</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23</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2099099"/>
            <a:ext cx="6267450" cy="392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6019800"/>
            <a:ext cx="7620000" cy="707886"/>
          </a:xfrm>
          <a:prstGeom prst="rect">
            <a:avLst/>
          </a:prstGeom>
          <a:noFill/>
        </p:spPr>
        <p:txBody>
          <a:bodyPr wrap="square" rtlCol="0">
            <a:spAutoFit/>
          </a:bodyPr>
          <a:lstStyle/>
          <a:p>
            <a:r>
              <a:rPr lang="en-US" sz="1000" dirty="0">
                <a:solidFill>
                  <a:schemeClr val="bg1">
                    <a:lumMod val="50000"/>
                  </a:schemeClr>
                </a:solidFill>
              </a:rPr>
              <a:t>Notes: Based on $134 M in REDD+ readiness finance associated with a donor region and $198 M in results-based payments associated with a buyer region in 2014. Results-based payment values are conservative and based only on transactions that traced both the supplier region and the buyer region. </a:t>
            </a:r>
            <a:endParaRPr lang="en-US" sz="1000" dirty="0" smtClean="0">
              <a:solidFill>
                <a:schemeClr val="bg1">
                  <a:lumMod val="50000"/>
                </a:schemeClr>
              </a:solidFill>
            </a:endParaRP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2925705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Funder Countries</a:t>
            </a:r>
            <a:r>
              <a:rPr lang="en-US" sz="2000" dirty="0" smtClean="0">
                <a:solidFill>
                  <a:schemeClr val="tx1">
                    <a:lumMod val="65000"/>
                    <a:lumOff val="35000"/>
                  </a:schemeClr>
                </a:solidFill>
                <a:latin typeface="+mj-lt"/>
              </a:rPr>
              <a:t>: Public sector finance for forest carbon is not necessarily creating the conditions for private sector, market-based payments</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2209800" cy="1169551"/>
          </a:xfrm>
          <a:prstGeom prst="rect">
            <a:avLst/>
          </a:prstGeom>
          <a:noFill/>
        </p:spPr>
        <p:txBody>
          <a:bodyPr wrap="square" rtlCol="0">
            <a:spAutoFit/>
          </a:bodyPr>
          <a:lstStyle/>
          <a:p>
            <a:r>
              <a:rPr lang="en-US" sz="1400" b="1" cap="small" dirty="0">
                <a:solidFill>
                  <a:schemeClr val="accent5"/>
                </a:solidFill>
              </a:rPr>
              <a:t>Comparison of Readiness and Results-Based Forest Carbon Finance by Top Donor/Buyer Countries, All Years</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24</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76656"/>
            <a:ext cx="468812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85800" y="4513383"/>
            <a:ext cx="1716709" cy="2092881"/>
          </a:xfrm>
          <a:prstGeom prst="rect">
            <a:avLst/>
          </a:prstGeom>
          <a:noFill/>
        </p:spPr>
        <p:txBody>
          <a:bodyPr wrap="square" rtlCol="0">
            <a:spAutoFit/>
          </a:bodyPr>
          <a:lstStyle/>
          <a:p>
            <a:r>
              <a:rPr lang="en-US" sz="1000" dirty="0">
                <a:solidFill>
                  <a:schemeClr val="bg1">
                    <a:lumMod val="50000"/>
                  </a:schemeClr>
                </a:solidFill>
              </a:rPr>
              <a:t>Note: Based on all REDD+ readiness finance associated with a donor country and results-based finance associated with a buyer country between 2011 (the earliest year for which country-level data is available) and </a:t>
            </a:r>
            <a:r>
              <a:rPr lang="en-US" sz="1000" dirty="0" smtClean="0">
                <a:solidFill>
                  <a:schemeClr val="bg1">
                    <a:lumMod val="50000"/>
                  </a:schemeClr>
                </a:solidFill>
              </a:rPr>
              <a:t>2014.</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2850360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Nested Projects</a:t>
            </a:r>
            <a:r>
              <a:rPr lang="en-US" sz="2000" dirty="0" smtClean="0">
                <a:solidFill>
                  <a:schemeClr val="tx1">
                    <a:lumMod val="65000"/>
                    <a:lumOff val="35000"/>
                  </a:schemeClr>
                </a:solidFill>
                <a:latin typeface="+mj-lt"/>
              </a:rPr>
              <a:t>: Only 6 projects reported being “formal pilots”; another 26 are in preliminary or technical discussions with governments</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Pilot Projects Reporting Progress Public Program Integration, 2012-2014</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25</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672" y="2140509"/>
            <a:ext cx="6085056" cy="4031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6229290"/>
            <a:ext cx="7620000" cy="400110"/>
          </a:xfrm>
          <a:prstGeom prst="rect">
            <a:avLst/>
          </a:prstGeom>
          <a:noFill/>
        </p:spPr>
        <p:txBody>
          <a:bodyPr wrap="square" rtlCol="0">
            <a:spAutoFit/>
          </a:bodyPr>
          <a:lstStyle/>
          <a:p>
            <a:r>
              <a:rPr lang="en-US" sz="1000" dirty="0">
                <a:solidFill>
                  <a:schemeClr val="bg1">
                    <a:lumMod val="50000"/>
                  </a:schemeClr>
                </a:solidFill>
              </a:rPr>
              <a:t>Notes: Based on 40 projects that reported nesting progress in 2014, 27 in 2013, and 18 in 2020. *MRV = Measuring, Reporting, and Verification. Source: Forest Trends’ Ecosystem Marketplace, State of Forest Carbon Finance 2015.</a:t>
            </a:r>
          </a:p>
        </p:txBody>
      </p:sp>
    </p:spTree>
    <p:extLst>
      <p:ext uri="{BB962C8B-B14F-4D97-AF65-F5344CB8AC3E}">
        <p14:creationId xmlns:p14="http://schemas.microsoft.com/office/powerpoint/2010/main" val="2850360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Offset Vintage</a:t>
            </a:r>
            <a:r>
              <a:rPr lang="en-US" sz="2000" dirty="0" smtClean="0">
                <a:solidFill>
                  <a:schemeClr val="tx1">
                    <a:lumMod val="65000"/>
                    <a:lumOff val="35000"/>
                  </a:schemeClr>
                </a:solidFill>
                <a:latin typeface="+mj-lt"/>
              </a:rPr>
              <a:t>: Less than one-third of 2014 market value invested in future emissions reductions as supply stacks up</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673423"/>
            <a:ext cx="7848600" cy="307777"/>
          </a:xfrm>
          <a:prstGeom prst="rect">
            <a:avLst/>
          </a:prstGeom>
          <a:noFill/>
        </p:spPr>
        <p:txBody>
          <a:bodyPr wrap="square" rtlCol="0">
            <a:spAutoFit/>
          </a:bodyPr>
          <a:lstStyle/>
          <a:p>
            <a:pPr algn="ctr"/>
            <a:r>
              <a:rPr lang="en-US" sz="1400" b="1" cap="small" dirty="0">
                <a:solidFill>
                  <a:schemeClr val="accent5"/>
                </a:solidFill>
              </a:rPr>
              <a:t>Percentage of Offsets Transacted by Past, Current, and Future Vintages, 2010-2014</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26</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30921"/>
            <a:ext cx="7310438" cy="256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2000" y="6019800"/>
            <a:ext cx="7620000" cy="400110"/>
          </a:xfrm>
          <a:prstGeom prst="rect">
            <a:avLst/>
          </a:prstGeom>
          <a:noFill/>
        </p:spPr>
        <p:txBody>
          <a:bodyPr wrap="square" rtlCol="0">
            <a:spAutoFit/>
          </a:bodyPr>
          <a:lstStyle/>
          <a:p>
            <a:r>
              <a:rPr lang="en-US" sz="1000" dirty="0">
                <a:solidFill>
                  <a:schemeClr val="bg1">
                    <a:lumMod val="50000"/>
                  </a:schemeClr>
                </a:solidFill>
              </a:rPr>
              <a:t>Note: Based on $651 M in payments for offsets associated with a </a:t>
            </a:r>
            <a:r>
              <a:rPr lang="en-US" sz="1000" dirty="0" smtClean="0">
                <a:solidFill>
                  <a:schemeClr val="bg1">
                    <a:lumMod val="50000"/>
                  </a:schemeClr>
                </a:solidFill>
              </a:rPr>
              <a:t>vintage.</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2925705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Project Location</a:t>
            </a:r>
            <a:r>
              <a:rPr lang="en-US" sz="2000" dirty="0" smtClean="0">
                <a:solidFill>
                  <a:schemeClr val="tx1">
                    <a:lumMod val="65000"/>
                    <a:lumOff val="35000"/>
                  </a:schemeClr>
                </a:solidFill>
                <a:latin typeface="+mj-lt"/>
              </a:rPr>
              <a:t>: Voluntary buyers seek 10.8 Mt from Latin America; most transaction volume from Peru and Brazil</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Demand for Forest Carbon Offsets by Activity Location, 2014 </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27</a:t>
            </a:fld>
            <a:endParaRPr lang="en-US" dirty="0"/>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120" y="2018517"/>
            <a:ext cx="7010400" cy="235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4374271"/>
            <a:ext cx="8001000" cy="307777"/>
          </a:xfrm>
          <a:prstGeom prst="rect">
            <a:avLst/>
          </a:prstGeom>
          <a:noFill/>
        </p:spPr>
        <p:txBody>
          <a:bodyPr wrap="square" rtlCol="0">
            <a:spAutoFit/>
          </a:bodyPr>
          <a:lstStyle/>
          <a:p>
            <a:pPr algn="ctr"/>
            <a:r>
              <a:rPr lang="en-US" sz="1400" b="1" cap="small" dirty="0">
                <a:solidFill>
                  <a:schemeClr val="accent5"/>
                </a:solidFill>
              </a:rPr>
              <a:t>Overview of Forest Carbon Results-Based Payments by Project Country’s Development Status</a:t>
            </a:r>
          </a:p>
        </p:txBody>
      </p: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4648200"/>
            <a:ext cx="7591425" cy="176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52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Primary and Secondary Markets</a:t>
            </a:r>
            <a:r>
              <a:rPr lang="en-US" sz="2000" dirty="0" smtClean="0">
                <a:solidFill>
                  <a:schemeClr val="tx1">
                    <a:lumMod val="65000"/>
                    <a:lumOff val="35000"/>
                  </a:schemeClr>
                </a:solidFill>
                <a:latin typeface="+mj-lt"/>
              </a:rPr>
              <a:t>: Retailers held 11% market share in 2014, selling at lower-than-average prices</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Overview of Forest Carbon Results-based Payments by Primary Versus Secondary Market</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28</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47961"/>
            <a:ext cx="7772400" cy="220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525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Non-Market Payments</a:t>
            </a:r>
            <a:r>
              <a:rPr lang="en-US" sz="2000" dirty="0" smtClean="0">
                <a:solidFill>
                  <a:schemeClr val="tx1">
                    <a:lumMod val="65000"/>
                    <a:lumOff val="35000"/>
                  </a:schemeClr>
                </a:solidFill>
                <a:latin typeface="+mj-lt"/>
              </a:rPr>
              <a:t>: $219 M in new finance went to pay for emissions reductions </a:t>
            </a:r>
            <a:r>
              <a:rPr lang="en-US" sz="2000" i="1" dirty="0" smtClean="0">
                <a:solidFill>
                  <a:schemeClr val="tx1">
                    <a:lumMod val="65000"/>
                    <a:lumOff val="35000"/>
                  </a:schemeClr>
                </a:solidFill>
                <a:latin typeface="+mj-lt"/>
              </a:rPr>
              <a:t>outside </a:t>
            </a:r>
            <a:r>
              <a:rPr lang="en-US" sz="2000" dirty="0" smtClean="0">
                <a:solidFill>
                  <a:schemeClr val="tx1">
                    <a:lumMod val="65000"/>
                    <a:lumOff val="35000"/>
                  </a:schemeClr>
                </a:solidFill>
                <a:latin typeface="+mj-lt"/>
              </a:rPr>
              <a:t>of market mechanisms in 2014</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Non-Market Payments for Emissions Reductions</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29</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362" y="2423733"/>
            <a:ext cx="7229475" cy="229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705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Methodology</a:t>
            </a:r>
            <a:r>
              <a:rPr lang="en-US" sz="2000" dirty="0" smtClean="0">
                <a:solidFill>
                  <a:schemeClr val="tx1">
                    <a:lumMod val="65000"/>
                    <a:lumOff val="35000"/>
                  </a:schemeClr>
                </a:solidFill>
                <a:latin typeface="+mj-lt"/>
              </a:rPr>
              <a:t>: Global annual survey of hundreds of forest carbon project developers and offset retailers; 144 projects reported detailed data</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523220"/>
          </a:xfrm>
          <a:prstGeom prst="rect">
            <a:avLst/>
          </a:prstGeom>
          <a:noFill/>
        </p:spPr>
        <p:txBody>
          <a:bodyPr wrap="square" rtlCol="0">
            <a:spAutoFit/>
          </a:bodyPr>
          <a:lstStyle/>
          <a:p>
            <a:pPr algn="ctr"/>
            <a:r>
              <a:rPr lang="en-US" sz="1400" b="1" cap="small" dirty="0">
                <a:solidFill>
                  <a:schemeClr val="accent5"/>
                </a:solidFill>
              </a:rPr>
              <a:t>Response Rate by Country, Contracted Volume by Developers’ Headquarters Region, and Market Share by Suppliers’ Profit Status</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3</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956" y="2322194"/>
            <a:ext cx="7024687" cy="384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6075402"/>
            <a:ext cx="7620000" cy="553998"/>
          </a:xfrm>
          <a:prstGeom prst="rect">
            <a:avLst/>
          </a:prstGeom>
          <a:noFill/>
        </p:spPr>
        <p:txBody>
          <a:bodyPr wrap="square" rtlCol="0">
            <a:spAutoFit/>
          </a:bodyPr>
          <a:lstStyle/>
          <a:p>
            <a:r>
              <a:rPr lang="en-US" sz="1000" dirty="0">
                <a:solidFill>
                  <a:schemeClr val="bg1">
                    <a:lumMod val="50000"/>
                  </a:schemeClr>
                </a:solidFill>
              </a:rPr>
              <a:t>Note: Based on 34.4 MtCO2 e in contracted volume reported by 144 forest carbon offset project developers, retailers, and jurisdictional initiatives in </a:t>
            </a:r>
            <a:r>
              <a:rPr lang="en-US" sz="1000" dirty="0" smtClean="0">
                <a:solidFill>
                  <a:schemeClr val="bg1">
                    <a:lumMod val="50000"/>
                  </a:schemeClr>
                </a:solidFill>
              </a:rPr>
              <a:t>2014.</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1160414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In the Pipeline</a:t>
            </a:r>
            <a:r>
              <a:rPr lang="en-US" sz="2000" dirty="0" smtClean="0">
                <a:solidFill>
                  <a:schemeClr val="tx1">
                    <a:lumMod val="65000"/>
                    <a:lumOff val="35000"/>
                  </a:schemeClr>
                </a:solidFill>
                <a:latin typeface="+mj-lt"/>
              </a:rPr>
              <a:t>: $1.2 B in pending pledges represents money “on the table” for tropical forest countries to reduce emissions from deforestation</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Pending Non-Market-Based Payments for VERs</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30</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881" y="1975555"/>
            <a:ext cx="5176838" cy="479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414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2014 Demand by the Numbers</a:t>
            </a:r>
            <a:r>
              <a:rPr lang="en-US" sz="2000" dirty="0" smtClean="0">
                <a:solidFill>
                  <a:schemeClr val="tx1">
                    <a:lumMod val="65000"/>
                    <a:lumOff val="35000"/>
                  </a:schemeClr>
                </a:solidFill>
                <a:latin typeface="+mj-lt"/>
              </a:rPr>
              <a:t>: $476 M committed in 2014 to pay for emissions reductions; $257 M of that through carbon market transactions</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smtClean="0">
                <a:solidFill>
                  <a:schemeClr val="accent5"/>
                </a:solidFill>
              </a:rPr>
              <a:t>Summary </a:t>
            </a:r>
            <a:r>
              <a:rPr lang="en-US" sz="1400" b="1" cap="small" dirty="0">
                <a:solidFill>
                  <a:schemeClr val="accent5"/>
                </a:solidFill>
              </a:rPr>
              <a:t>of Types of Forest Carbon Finance, 2014 and All Years</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4</a:t>
            </a:fld>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18517"/>
            <a:ext cx="7772400" cy="188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1" y="4191000"/>
            <a:ext cx="7696200" cy="215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85800" y="3883223"/>
            <a:ext cx="8001000" cy="307777"/>
          </a:xfrm>
          <a:prstGeom prst="rect">
            <a:avLst/>
          </a:prstGeom>
          <a:noFill/>
        </p:spPr>
        <p:txBody>
          <a:bodyPr wrap="square" rtlCol="0">
            <a:spAutoFit/>
          </a:bodyPr>
          <a:lstStyle/>
          <a:p>
            <a:pPr algn="ctr"/>
            <a:r>
              <a:rPr lang="en-US" sz="1400" b="1" cap="small" dirty="0">
                <a:solidFill>
                  <a:schemeClr val="accent5"/>
                </a:solidFill>
              </a:rPr>
              <a:t>Overview of Market-Based Payments for Emissions Reductions in 2014 and Over Time</a:t>
            </a:r>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74372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Record Year</a:t>
            </a:r>
            <a:r>
              <a:rPr lang="en-US" sz="2000" dirty="0" smtClean="0">
                <a:solidFill>
                  <a:schemeClr val="tx1">
                    <a:lumMod val="65000"/>
                    <a:lumOff val="35000"/>
                  </a:schemeClr>
                </a:solidFill>
                <a:latin typeface="+mj-lt"/>
              </a:rPr>
              <a:t>: Demand for forest carbon offsets reached an all-time high of 34.4 Mt, with 10.6 Mt transacted on compliance markets</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Historical Market-Based Payments for Forest-Based Emissions Reductions: Transaction Volumes and Values </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5</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grpSp>
        <p:nvGrpSpPr>
          <p:cNvPr id="2" name="Group 1"/>
          <p:cNvGrpSpPr/>
          <p:nvPr/>
        </p:nvGrpSpPr>
        <p:grpSpPr>
          <a:xfrm>
            <a:off x="1351788" y="2033757"/>
            <a:ext cx="6681216" cy="4528600"/>
            <a:chOff x="1351788" y="2033757"/>
            <a:chExt cx="6681216" cy="452860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392" y="2033757"/>
              <a:ext cx="5707856" cy="451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351788" y="6175135"/>
              <a:ext cx="6681216" cy="387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838200" y="6248400"/>
            <a:ext cx="7620000" cy="400110"/>
          </a:xfrm>
          <a:prstGeom prst="rect">
            <a:avLst/>
          </a:prstGeom>
          <a:noFill/>
        </p:spPr>
        <p:txBody>
          <a:bodyPr wrap="square" rtlCol="0">
            <a:spAutoFit/>
          </a:bodyPr>
          <a:lstStyle/>
          <a:p>
            <a:r>
              <a:rPr lang="en-US" sz="1000" dirty="0">
                <a:solidFill>
                  <a:schemeClr val="bg1">
                    <a:lumMod val="50000"/>
                  </a:schemeClr>
                </a:solidFill>
              </a:rPr>
              <a:t>Note: Based on 193 MtCO2 e in market-based transaction volume over time. </a:t>
            </a:r>
            <a:endParaRPr lang="en-US" sz="1000" dirty="0" smtClean="0">
              <a:solidFill>
                <a:schemeClr val="bg1">
                  <a:lumMod val="50000"/>
                </a:schemeClr>
              </a:solidFill>
            </a:endParaRP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r>
              <a:rPr lang="en-US" sz="1000" dirty="0"/>
              <a:t>.</a:t>
            </a:r>
            <a:endParaRPr lang="en-US" sz="1000" dirty="0">
              <a:solidFill>
                <a:schemeClr val="bg1">
                  <a:lumMod val="50000"/>
                </a:schemeClr>
              </a:solidFill>
            </a:endParaRPr>
          </a:p>
        </p:txBody>
      </p:sp>
    </p:spTree>
    <p:extLst>
      <p:ext uri="{BB962C8B-B14F-4D97-AF65-F5344CB8AC3E}">
        <p14:creationId xmlns:p14="http://schemas.microsoft.com/office/powerpoint/2010/main" val="2160217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Compliance Markets</a:t>
            </a:r>
            <a:r>
              <a:rPr lang="en-US" sz="2000" dirty="0" smtClean="0">
                <a:solidFill>
                  <a:schemeClr val="tx1">
                    <a:lumMod val="65000"/>
                    <a:lumOff val="35000"/>
                  </a:schemeClr>
                </a:solidFill>
                <a:latin typeface="+mj-lt"/>
              </a:rPr>
              <a:t>: </a:t>
            </a:r>
            <a:r>
              <a:rPr lang="en-US" sz="2000" dirty="0" smtClean="0">
                <a:solidFill>
                  <a:schemeClr val="tx1">
                    <a:lumMod val="65000"/>
                    <a:lumOff val="35000"/>
                  </a:schemeClr>
                </a:solidFill>
                <a:latin typeface="+mj-lt"/>
              </a:rPr>
              <a:t>Forestry most </a:t>
            </a:r>
            <a:r>
              <a:rPr lang="en-US" sz="2000" dirty="0" smtClean="0">
                <a:solidFill>
                  <a:schemeClr val="tx1">
                    <a:lumMod val="65000"/>
                    <a:lumOff val="35000"/>
                  </a:schemeClr>
                </a:solidFill>
                <a:latin typeface="+mj-lt"/>
              </a:rPr>
              <a:t>transacted offset </a:t>
            </a:r>
            <a:r>
              <a:rPr lang="en-US" sz="2000" dirty="0" smtClean="0">
                <a:solidFill>
                  <a:schemeClr val="tx1">
                    <a:lumMod val="65000"/>
                    <a:lumOff val="35000"/>
                  </a:schemeClr>
                </a:solidFill>
                <a:latin typeface="+mj-lt"/>
              </a:rPr>
              <a:t>type on </a:t>
            </a:r>
            <a:r>
              <a:rPr lang="en-US" sz="2000" dirty="0" smtClean="0">
                <a:solidFill>
                  <a:schemeClr val="tx1">
                    <a:lumMod val="65000"/>
                    <a:lumOff val="35000"/>
                  </a:schemeClr>
                </a:solidFill>
                <a:latin typeface="+mj-lt"/>
              </a:rPr>
              <a:t>California carbon market; Australian buyers “true up” before carbon tax repeal</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Compliance Markets for Forest Carbon in 2014 and Over Time</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6</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7829550" cy="31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32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Offset Prices</a:t>
            </a:r>
            <a:r>
              <a:rPr lang="en-US" sz="2000" dirty="0" smtClean="0">
                <a:solidFill>
                  <a:schemeClr val="tx1">
                    <a:lumMod val="65000"/>
                    <a:lumOff val="35000"/>
                  </a:schemeClr>
                </a:solidFill>
                <a:latin typeface="+mj-lt"/>
              </a:rPr>
              <a:t>: Average price on voluntary markets recovered slightly to $5.4/tonne in 2014; compliance prices averaged $12.7/tonne</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Volume Transacted by Offset Price and Market</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7</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018517"/>
            <a:ext cx="7162800" cy="446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19200" y="6096000"/>
            <a:ext cx="4876800" cy="387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2000" y="6019800"/>
            <a:ext cx="7620000" cy="400110"/>
          </a:xfrm>
          <a:prstGeom prst="rect">
            <a:avLst/>
          </a:prstGeom>
          <a:noFill/>
        </p:spPr>
        <p:txBody>
          <a:bodyPr wrap="square" rtlCol="0">
            <a:spAutoFit/>
          </a:bodyPr>
          <a:lstStyle/>
          <a:p>
            <a:r>
              <a:rPr lang="en-US" sz="1000" dirty="0">
                <a:solidFill>
                  <a:schemeClr val="bg1">
                    <a:lumMod val="50000"/>
                  </a:schemeClr>
                </a:solidFill>
              </a:rPr>
              <a:t>Note: Based on 27.2 MtCO2 e in transaction volume associated with a </a:t>
            </a:r>
            <a:r>
              <a:rPr lang="en-US" sz="1000" dirty="0" smtClean="0">
                <a:solidFill>
                  <a:schemeClr val="bg1">
                    <a:lumMod val="50000"/>
                  </a:schemeClr>
                </a:solidFill>
              </a:rPr>
              <a:t>price.</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2537230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Project Types</a:t>
            </a:r>
            <a:r>
              <a:rPr lang="en-US" sz="2000" dirty="0" smtClean="0">
                <a:solidFill>
                  <a:schemeClr val="tx1">
                    <a:lumMod val="65000"/>
                    <a:lumOff val="35000"/>
                  </a:schemeClr>
                </a:solidFill>
                <a:latin typeface="+mj-lt"/>
              </a:rPr>
              <a:t>: REDD+ is most sought-after offset type; demand for sustainable agriculture and forest management tonnes increased</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Volume of Demand for Forest Carbon Offsets by Project Type, All Markets, Historical</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8</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grpSp>
        <p:nvGrpSpPr>
          <p:cNvPr id="2" name="Group 1"/>
          <p:cNvGrpSpPr/>
          <p:nvPr/>
        </p:nvGrpSpPr>
        <p:grpSpPr>
          <a:xfrm>
            <a:off x="990599" y="2353665"/>
            <a:ext cx="7467601" cy="3524708"/>
            <a:chOff x="990599" y="2353665"/>
            <a:chExt cx="7467601" cy="3524708"/>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2353665"/>
              <a:ext cx="7467601" cy="352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091184" y="5447018"/>
              <a:ext cx="6681216" cy="387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38200" y="6248400"/>
            <a:ext cx="7620000" cy="400110"/>
          </a:xfrm>
          <a:prstGeom prst="rect">
            <a:avLst/>
          </a:prstGeom>
          <a:noFill/>
        </p:spPr>
        <p:txBody>
          <a:bodyPr wrap="square" rtlCol="0">
            <a:spAutoFit/>
          </a:bodyPr>
          <a:lstStyle/>
          <a:p>
            <a:r>
              <a:rPr lang="en-US" sz="1000" dirty="0">
                <a:solidFill>
                  <a:schemeClr val="bg1">
                    <a:lumMod val="50000"/>
                  </a:schemeClr>
                </a:solidFill>
              </a:rPr>
              <a:t>Note: Based on 27.4 MtCO2 e in 2014 transaction volume associated with a project type, alongside historical data. </a:t>
            </a:r>
            <a:endParaRPr lang="en-US" sz="1000" dirty="0" smtClean="0">
              <a:solidFill>
                <a:schemeClr val="bg1">
                  <a:lumMod val="50000"/>
                </a:schemeClr>
              </a:solidFill>
            </a:endParaRP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1668323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838200"/>
            <a:ext cx="7848600" cy="707886"/>
          </a:xfrm>
          <a:prstGeom prst="rect">
            <a:avLst/>
          </a:prstGeom>
          <a:noFill/>
        </p:spPr>
        <p:txBody>
          <a:bodyPr wrap="square" rtlCol="0">
            <a:spAutoFit/>
          </a:bodyPr>
          <a:lstStyle/>
          <a:p>
            <a:pPr algn="ctr"/>
            <a:r>
              <a:rPr lang="en-US" sz="2000" b="1" cap="small" dirty="0" smtClean="0">
                <a:solidFill>
                  <a:schemeClr val="accent5"/>
                </a:solidFill>
                <a:latin typeface="+mj-lt"/>
              </a:rPr>
              <a:t>Prices by Project Type</a:t>
            </a:r>
            <a:r>
              <a:rPr lang="en-US" sz="2000" dirty="0" smtClean="0">
                <a:solidFill>
                  <a:schemeClr val="tx1">
                    <a:lumMod val="65000"/>
                    <a:lumOff val="35000"/>
                  </a:schemeClr>
                </a:solidFill>
                <a:latin typeface="+mj-lt"/>
              </a:rPr>
              <a:t>: REDD offsets averaged $3.7/tonne, with economies of scale; temperate-forest-focused project types priced higher</a:t>
            </a:r>
            <a:endParaRPr lang="en-US" sz="2000" dirty="0">
              <a:solidFill>
                <a:schemeClr val="tx1">
                  <a:lumMod val="65000"/>
                  <a:lumOff val="35000"/>
                </a:schemeClr>
              </a:solidFill>
              <a:latin typeface="+mj-lt"/>
            </a:endParaRPr>
          </a:p>
        </p:txBody>
      </p:sp>
      <p:cxnSp>
        <p:nvCxnSpPr>
          <p:cNvPr id="7" name="Straight Connector 6"/>
          <p:cNvCxnSpPr/>
          <p:nvPr/>
        </p:nvCxnSpPr>
        <p:spPr>
          <a:xfrm>
            <a:off x="762000" y="838200"/>
            <a:ext cx="7772400" cy="0"/>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pic>
        <p:nvPicPr>
          <p:cNvPr id="14" name="Picture 13" descr="EM LOGO new draft_2.png"/>
          <p:cNvPicPr>
            <a:picLocks noChangeAspect="1"/>
          </p:cNvPicPr>
          <p:nvPr/>
        </p:nvPicPr>
        <p:blipFill>
          <a:blip r:embed="rId3" cstate="print"/>
          <a:stretch>
            <a:fillRect/>
          </a:stretch>
        </p:blipFill>
        <p:spPr>
          <a:xfrm>
            <a:off x="152400" y="228601"/>
            <a:ext cx="3886200" cy="563836"/>
          </a:xfrm>
          <a:prstGeom prst="rect">
            <a:avLst/>
          </a:prstGeom>
        </p:spPr>
      </p:pic>
      <p:sp>
        <p:nvSpPr>
          <p:cNvPr id="11" name="TextBox 10"/>
          <p:cNvSpPr txBox="1"/>
          <p:nvPr/>
        </p:nvSpPr>
        <p:spPr>
          <a:xfrm>
            <a:off x="685800" y="1710740"/>
            <a:ext cx="8001000" cy="307777"/>
          </a:xfrm>
          <a:prstGeom prst="rect">
            <a:avLst/>
          </a:prstGeom>
          <a:noFill/>
        </p:spPr>
        <p:txBody>
          <a:bodyPr wrap="square" rtlCol="0">
            <a:spAutoFit/>
          </a:bodyPr>
          <a:lstStyle/>
          <a:p>
            <a:pPr algn="ctr"/>
            <a:r>
              <a:rPr lang="en-US" sz="1400" b="1" cap="small" dirty="0">
                <a:solidFill>
                  <a:schemeClr val="accent5"/>
                </a:solidFill>
              </a:rPr>
              <a:t>Transacted Volume and Average Price by Project Type, 2014 </a:t>
            </a:r>
          </a:p>
        </p:txBody>
      </p:sp>
      <p:sp>
        <p:nvSpPr>
          <p:cNvPr id="12" name="Slide Number Placeholder 11"/>
          <p:cNvSpPr>
            <a:spLocks noGrp="1"/>
          </p:cNvSpPr>
          <p:nvPr>
            <p:ph type="sldNum" sz="quarter" idx="12"/>
          </p:nvPr>
        </p:nvSpPr>
        <p:spPr/>
        <p:txBody>
          <a:bodyPr/>
          <a:lstStyle/>
          <a:p>
            <a:fld id="{2D2C5C84-FA66-4015-8DB4-7C90EBD2732D}" type="slidenum">
              <a:rPr lang="en-US" smtClean="0"/>
              <a:pPr/>
              <a:t>9</a:t>
            </a:fld>
            <a:endParaRPr lang="en-US"/>
          </a:p>
        </p:txBody>
      </p:sp>
      <p:cxnSp>
        <p:nvCxnSpPr>
          <p:cNvPr id="13" name="Straight Connector 12"/>
          <p:cNvCxnSpPr/>
          <p:nvPr/>
        </p:nvCxnSpPr>
        <p:spPr>
          <a:xfrm>
            <a:off x="762000" y="1600200"/>
            <a:ext cx="7772400"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grpSp>
        <p:nvGrpSpPr>
          <p:cNvPr id="2" name="Group 1"/>
          <p:cNvGrpSpPr/>
          <p:nvPr/>
        </p:nvGrpSpPr>
        <p:grpSpPr>
          <a:xfrm>
            <a:off x="1594247" y="2229683"/>
            <a:ext cx="6184106" cy="4280219"/>
            <a:chOff x="1594247" y="2229683"/>
            <a:chExt cx="6184106" cy="4280219"/>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247" y="2229683"/>
              <a:ext cx="6184106" cy="428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627775" y="6089496"/>
              <a:ext cx="5257800" cy="387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62000" y="6019800"/>
            <a:ext cx="7620000" cy="400110"/>
          </a:xfrm>
          <a:prstGeom prst="rect">
            <a:avLst/>
          </a:prstGeom>
          <a:noFill/>
        </p:spPr>
        <p:txBody>
          <a:bodyPr wrap="square" rtlCol="0">
            <a:spAutoFit/>
          </a:bodyPr>
          <a:lstStyle/>
          <a:p>
            <a:r>
              <a:rPr lang="en-US" sz="1000" dirty="0">
                <a:solidFill>
                  <a:schemeClr val="bg1">
                    <a:lumMod val="50000"/>
                  </a:schemeClr>
                </a:solidFill>
              </a:rPr>
              <a:t>Note: Based on 24.5 MtCO2 e in 2014 transaction volume associated with a project type and </a:t>
            </a:r>
            <a:r>
              <a:rPr lang="en-US" sz="1000" dirty="0" smtClean="0">
                <a:solidFill>
                  <a:schemeClr val="bg1">
                    <a:lumMod val="50000"/>
                  </a:schemeClr>
                </a:solidFill>
              </a:rPr>
              <a:t>price.</a:t>
            </a:r>
          </a:p>
          <a:p>
            <a:r>
              <a:rPr lang="en-US" sz="1000" dirty="0" smtClean="0">
                <a:solidFill>
                  <a:schemeClr val="bg1">
                    <a:lumMod val="50000"/>
                  </a:schemeClr>
                </a:solidFill>
              </a:rPr>
              <a:t>Source</a:t>
            </a:r>
            <a:r>
              <a:rPr lang="en-US" sz="1000" dirty="0">
                <a:solidFill>
                  <a:schemeClr val="bg1">
                    <a:lumMod val="50000"/>
                  </a:schemeClr>
                </a:solidFill>
              </a:rPr>
              <a:t>: Forest Trends’ Ecosystem Marketplace, State of Forest Carbon Finance 2015.</a:t>
            </a:r>
          </a:p>
        </p:txBody>
      </p:sp>
    </p:spTree>
    <p:extLst>
      <p:ext uri="{BB962C8B-B14F-4D97-AF65-F5344CB8AC3E}">
        <p14:creationId xmlns:p14="http://schemas.microsoft.com/office/powerpoint/2010/main" val="1668323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2001</TotalTime>
  <Words>1923</Words>
  <Application>Microsoft Office PowerPoint</Application>
  <PresentationFormat>On-screen Show (4:3)</PresentationFormat>
  <Paragraphs>165</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mpeters-stanley</dc:creator>
  <cp:lastModifiedBy>AGoldstein</cp:lastModifiedBy>
  <cp:revision>181</cp:revision>
  <dcterms:created xsi:type="dcterms:W3CDTF">2015-11-16T12:35:00Z</dcterms:created>
  <dcterms:modified xsi:type="dcterms:W3CDTF">2015-11-16T16:16:18Z</dcterms:modified>
</cp:coreProperties>
</file>