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9" r:id="rId2"/>
    <p:sldId id="287" r:id="rId3"/>
    <p:sldId id="273" r:id="rId4"/>
    <p:sldId id="274" r:id="rId5"/>
    <p:sldId id="275" r:id="rId6"/>
    <p:sldId id="279" r:id="rId7"/>
    <p:sldId id="276" r:id="rId8"/>
    <p:sldId id="281" r:id="rId9"/>
    <p:sldId id="282" r:id="rId10"/>
    <p:sldId id="283" r:id="rId11"/>
    <p:sldId id="285" r:id="rId12"/>
    <p:sldId id="286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1" r:id="rId25"/>
    <p:sldId id="302" r:id="rId26"/>
    <p:sldId id="303" r:id="rId27"/>
    <p:sldId id="304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C4B3A-7083-4741-8439-FB79DF605751}" type="datetimeFigureOut">
              <a:rPr lang="en-US" smtClean="0"/>
              <a:t>5/25/2015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3EA1C-25BB-C144-9FBF-0642A73F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71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3EA1C-25BB-C144-9FBF-0642A73FA4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4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3EA1C-25BB-C144-9FBF-0642A73FA4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3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3EA1C-25BB-C144-9FBF-0642A73FA4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3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4488" y="260350"/>
            <a:ext cx="7254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19675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B1EB1-B343-844A-A071-4E265F8E8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9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B4029-71A1-CA47-84FD-B6D96EF51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1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4CF77-0B5B-0448-B44D-2A3A2ED9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5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E5C5A-9993-524E-A083-D212E6A14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2F91A-5190-ED44-B178-F38143670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4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30721-EB2F-1448-B35C-843121F8A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2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8D855-078A-A342-A00C-2219121E8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7F48A-981C-7042-8D27-E99161AB3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9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6A7D7-C4C8-D540-8EA1-6D96D47E9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6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DB3BD-67CD-0A4B-BC29-AC2739996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E29FF-B758-FF4F-B0AF-E3B1834D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4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fld id="{8EEE1307-7A9D-0549-8B78-132D17BF5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est-trends.org/vcm2014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orest-trends.org/publication_details.php?publicationID=284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0"/>
          <p:cNvSpPr txBox="1">
            <a:spLocks noChangeArrowheads="1"/>
          </p:cNvSpPr>
          <p:nvPr/>
        </p:nvSpPr>
        <p:spPr bwMode="auto">
          <a:xfrm>
            <a:off x="5652764" y="2348880"/>
            <a:ext cx="345574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pt-BR" b="1" dirty="0" smtClean="0">
                <a:cs typeface="+mn-cs"/>
              </a:rPr>
              <a:t>Matriz Brasileira de Serviços Ecossistêmicos</a:t>
            </a:r>
          </a:p>
          <a:p>
            <a:pPr eaLnBrk="1" hangingPunct="1">
              <a:defRPr/>
            </a:pPr>
            <a:endParaRPr lang="pt-BR" b="1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35" y="-156611"/>
            <a:ext cx="5128885" cy="7258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92225" y="332656"/>
            <a:ext cx="46799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alibri"/>
                <a:ea typeface="ＭＳ 明朝"/>
                <a:cs typeface="Calibri"/>
              </a:rPr>
              <a:t>AS LINHAS</a:t>
            </a:r>
            <a:endParaRPr lang="pt-BR" sz="3200" dirty="0">
              <a:effectLst/>
              <a:latin typeface="Cambria"/>
              <a:ea typeface="ＭＳ 明朝"/>
              <a:cs typeface="Times New Roman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038054"/>
              </p:ext>
            </p:extLst>
          </p:nvPr>
        </p:nvGraphicFramePr>
        <p:xfrm>
          <a:off x="2051717" y="1600200"/>
          <a:ext cx="3744418" cy="4525962"/>
        </p:xfrm>
        <a:graphic>
          <a:graphicData uri="http://schemas.openxmlformats.org/drawingml/2006/table">
            <a:tbl>
              <a:tblPr/>
              <a:tblGrid>
                <a:gridCol w="648075"/>
                <a:gridCol w="3096343"/>
              </a:tblGrid>
              <a:tr h="507543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Frutiger 45 Light"/>
                        </a:rPr>
                        <a:t>IMPACTO AMBIENTAL</a:t>
                      </a:r>
                    </a:p>
                  </a:txBody>
                  <a:tcPr marL="5989" marR="5989" marT="5989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323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MÉTRICA DO BENEFÍCIO AMBIENTAL</a:t>
                      </a:r>
                    </a:p>
                  </a:txBody>
                  <a:tcPr marL="5989" marR="5989" marT="5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86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BENEFÍCIO AMBIENTAL ATUAL (por gastos unidade: R$/benefício)</a:t>
                      </a:r>
                    </a:p>
                  </a:txBody>
                  <a:tcPr marL="5989" marR="5989" marT="5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BENEFÍCIO AMBIENTAL POTENCIAL (por gastos unidade: R$ / benefício)</a:t>
                      </a:r>
                    </a:p>
                  </a:txBody>
                  <a:tcPr marL="5989" marR="5989" marT="5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5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MÉTRICA DO BENEFÍCIO DA CONSERVAÇÃO                            (hectares impactados )</a:t>
                      </a:r>
                    </a:p>
                  </a:txBody>
                  <a:tcPr marL="5989" marR="5989" marT="5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4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VALOR ATUAL DE CONSERVAÇÃO DA TERRA (por gastos unidade: R$ / hectare)</a:t>
                      </a:r>
                    </a:p>
                  </a:txBody>
                  <a:tcPr marL="5989" marR="5989" marT="5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POTENCIAL VALOR DA CONSERVAÇÃO DA TERRA (</a:t>
                      </a:r>
                      <a:r>
                        <a:rPr lang="en-US" sz="1050" b="1" i="0" u="none" strike="noStrike" dirty="0" err="1">
                          <a:effectLst/>
                          <a:latin typeface="Frutiger 45 Light"/>
                        </a:rPr>
                        <a:t>por</a:t>
                      </a:r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 </a:t>
                      </a:r>
                      <a:r>
                        <a:rPr lang="en-US" sz="1050" b="1" i="0" u="none" strike="noStrike" dirty="0" err="1">
                          <a:effectLst/>
                          <a:latin typeface="Frutiger 45 Light"/>
                        </a:rPr>
                        <a:t>gastos</a:t>
                      </a:r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 </a:t>
                      </a:r>
                      <a:r>
                        <a:rPr lang="en-US" sz="1050" b="1" i="0" u="none" strike="noStrike" dirty="0" err="1">
                          <a:effectLst/>
                          <a:latin typeface="Frutiger 45 Light"/>
                        </a:rPr>
                        <a:t>unidade</a:t>
                      </a:r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: R$ / hectare)</a:t>
                      </a:r>
                    </a:p>
                  </a:txBody>
                  <a:tcPr marL="5989" marR="5989" marT="59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12160" y="2276872"/>
            <a:ext cx="302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marL="342900" indent="-342900">
              <a:buFont typeface="Wingdings" charset="2"/>
              <a:buChar char="ü"/>
            </a:pPr>
            <a:r>
              <a:rPr lang="en-US" sz="2000" dirty="0" err="1" smtClean="0"/>
              <a:t>Métricas</a:t>
            </a:r>
            <a:r>
              <a:rPr lang="en-US" sz="2000" dirty="0" smtClean="0"/>
              <a:t> de </a:t>
            </a:r>
            <a:r>
              <a:rPr lang="en-US" sz="2000" dirty="0" err="1" smtClean="0"/>
              <a:t>referências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caracterizar</a:t>
            </a:r>
            <a:r>
              <a:rPr lang="en-US" sz="2000" dirty="0" smtClean="0"/>
              <a:t> um </a:t>
            </a:r>
            <a:r>
              <a:rPr lang="en-US" sz="2000" dirty="0" err="1" smtClean="0"/>
              <a:t>serviço</a:t>
            </a:r>
            <a:r>
              <a:rPr lang="en-US" sz="2000" dirty="0" smtClean="0"/>
              <a:t> </a:t>
            </a:r>
            <a:r>
              <a:rPr lang="en-US" sz="2000" dirty="0" err="1" smtClean="0"/>
              <a:t>ambiental</a:t>
            </a:r>
            <a:endParaRPr lang="en-US" sz="2000" dirty="0"/>
          </a:p>
          <a:p>
            <a:pPr marL="342900" indent="-342900">
              <a:buFont typeface="Wingdings" charset="2"/>
              <a:buChar char="ü"/>
            </a:pPr>
            <a:r>
              <a:rPr lang="en-US" sz="2000" dirty="0" err="1" smtClean="0"/>
              <a:t>Organiza</a:t>
            </a:r>
            <a:r>
              <a:rPr lang="en-US" sz="2000" dirty="0" smtClean="0"/>
              <a:t> o dado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tomador</a:t>
            </a:r>
            <a:r>
              <a:rPr lang="en-US" sz="2000" dirty="0" smtClean="0"/>
              <a:t> de </a:t>
            </a:r>
            <a:r>
              <a:rPr lang="en-US" sz="2000" dirty="0" err="1" smtClean="0"/>
              <a:t>decisão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não</a:t>
            </a:r>
            <a:r>
              <a:rPr lang="en-US" sz="2000" dirty="0" smtClean="0"/>
              <a:t> </a:t>
            </a:r>
            <a:r>
              <a:rPr lang="en-US" sz="2000" dirty="0" err="1" smtClean="0"/>
              <a:t>é</a:t>
            </a:r>
            <a:r>
              <a:rPr lang="en-US" sz="2000" dirty="0" smtClean="0"/>
              <a:t> da </a:t>
            </a:r>
            <a:r>
              <a:rPr lang="en-US" sz="2000" dirty="0" err="1" smtClean="0"/>
              <a:t>área</a:t>
            </a:r>
            <a:r>
              <a:rPr lang="en-US" sz="2000" dirty="0" smtClean="0"/>
              <a:t> </a:t>
            </a:r>
            <a:r>
              <a:rPr lang="en-US" sz="2000" dirty="0" err="1" smtClean="0"/>
              <a:t>ambiental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24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92225" y="332656"/>
            <a:ext cx="46799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alibri"/>
                <a:ea typeface="ＭＳ 明朝"/>
                <a:cs typeface="Calibri"/>
              </a:rPr>
              <a:t>AS LINHAS</a:t>
            </a:r>
            <a:endParaRPr lang="pt-BR" sz="3200" dirty="0">
              <a:effectLst/>
              <a:latin typeface="Cambria"/>
              <a:ea typeface="ＭＳ 明朝"/>
              <a:cs typeface="Times New Roman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147589"/>
              </p:ext>
            </p:extLst>
          </p:nvPr>
        </p:nvGraphicFramePr>
        <p:xfrm>
          <a:off x="1475656" y="1312168"/>
          <a:ext cx="1521621" cy="2927588"/>
        </p:xfrm>
        <a:graphic>
          <a:graphicData uri="http://schemas.openxmlformats.org/drawingml/2006/table">
            <a:tbl>
              <a:tblPr/>
              <a:tblGrid>
                <a:gridCol w="333216"/>
                <a:gridCol w="1188405"/>
              </a:tblGrid>
              <a:tr h="128751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Frutiger 45 Light"/>
                        </a:rPr>
                        <a:t>PARTICIPANTES DO MERCADO</a:t>
                      </a:r>
                    </a:p>
                  </a:txBody>
                  <a:tcPr marL="8914" marR="8914" marT="891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323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COMPRADORES</a:t>
                      </a:r>
                    </a:p>
                  </a:txBody>
                  <a:tcPr marL="8914" marR="8914" marT="8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VENDEDORES</a:t>
                      </a:r>
                    </a:p>
                  </a:txBody>
                  <a:tcPr marL="8914" marR="8914" marT="8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PROPRIETÁRIOS DE TERRA, GERENTES E ADMINISTRADORES ( Sellers)</a:t>
                      </a:r>
                    </a:p>
                  </a:txBody>
                  <a:tcPr marL="8914" marR="8914" marT="89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87624" y="5633953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marL="342900" indent="-342900">
              <a:buFont typeface="Wingdings" charset="2"/>
              <a:buChar char="ü"/>
            </a:pPr>
            <a:r>
              <a:rPr lang="en-US" sz="2000" dirty="0" err="1" smtClean="0"/>
              <a:t>Quem</a:t>
            </a:r>
            <a:r>
              <a:rPr lang="en-US" sz="2000" dirty="0" smtClean="0"/>
              <a:t> </a:t>
            </a:r>
            <a:r>
              <a:rPr lang="en-US" sz="2000" dirty="0" err="1" smtClean="0"/>
              <a:t>compõe</a:t>
            </a:r>
            <a:r>
              <a:rPr lang="en-US" sz="2000" dirty="0" smtClean="0"/>
              <a:t> o </a:t>
            </a:r>
            <a:r>
              <a:rPr lang="en-US" sz="2000" dirty="0" err="1" smtClean="0"/>
              <a:t>mercado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quem</a:t>
            </a:r>
            <a:r>
              <a:rPr lang="en-US" sz="2000" dirty="0" smtClean="0"/>
              <a:t> </a:t>
            </a:r>
            <a:r>
              <a:rPr lang="en-US" sz="2000" dirty="0" err="1" smtClean="0"/>
              <a:t>são</a:t>
            </a:r>
            <a:r>
              <a:rPr lang="en-US" sz="2000" dirty="0" smtClean="0"/>
              <a:t> </a:t>
            </a:r>
            <a:r>
              <a:rPr lang="en-US" sz="2000" dirty="0" err="1" smtClean="0"/>
              <a:t>os</a:t>
            </a:r>
            <a:r>
              <a:rPr lang="en-US" sz="2000" dirty="0" smtClean="0"/>
              <a:t> </a:t>
            </a:r>
            <a:r>
              <a:rPr lang="en-US" sz="2000" dirty="0" err="1" smtClean="0"/>
              <a:t>envolvidos</a:t>
            </a:r>
            <a:r>
              <a:rPr lang="en-US" sz="2000" dirty="0" smtClean="0"/>
              <a:t>) ?</a:t>
            </a:r>
          </a:p>
          <a:p>
            <a:pPr marL="342900" indent="-342900">
              <a:buFont typeface="Wingdings" charset="2"/>
              <a:buChar char="ü"/>
            </a:pPr>
            <a:endParaRPr lang="en-US" sz="2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720699"/>
              </p:ext>
            </p:extLst>
          </p:nvPr>
        </p:nvGraphicFramePr>
        <p:xfrm>
          <a:off x="3357318" y="1268760"/>
          <a:ext cx="1806980" cy="4525963"/>
        </p:xfrm>
        <a:graphic>
          <a:graphicData uri="http://schemas.openxmlformats.org/drawingml/2006/table">
            <a:tbl>
              <a:tblPr/>
              <a:tblGrid>
                <a:gridCol w="360039"/>
                <a:gridCol w="1446941"/>
              </a:tblGrid>
              <a:tr h="107053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Frutiger 45 Light"/>
                        </a:rPr>
                        <a:t>CONFORMADORES DE MERCADO</a:t>
                      </a:r>
                    </a:p>
                  </a:txBody>
                  <a:tcPr marL="5947" marR="5947" marT="5947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323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REGULADORES/ORGANISMOS DE NORMALIZAÇÃO (</a:t>
                      </a: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Frutiger 45 Light"/>
                        </a:rPr>
                        <a:t>STANDARD</a:t>
                      </a:r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)</a:t>
                      </a:r>
                    </a:p>
                  </a:txBody>
                  <a:tcPr marL="5947" marR="5947" marT="59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0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DECISORES POLÍTICOS</a:t>
                      </a:r>
                    </a:p>
                  </a:txBody>
                  <a:tcPr marL="5947" marR="5947" marT="59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0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DEFENSORES</a:t>
                      </a:r>
                    </a:p>
                  </a:txBody>
                  <a:tcPr marL="5947" marR="5947" marT="59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CRÍTICOS</a:t>
                      </a:r>
                    </a:p>
                  </a:txBody>
                  <a:tcPr marL="5947" marR="5947" marT="59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1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AGÊNCIAS MULTILATERAIS / BILATERAL / DESENVOLVIMENTO</a:t>
                      </a:r>
                    </a:p>
                  </a:txBody>
                  <a:tcPr marL="5947" marR="5947" marT="594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961734"/>
              </p:ext>
            </p:extLst>
          </p:nvPr>
        </p:nvGraphicFramePr>
        <p:xfrm>
          <a:off x="5436096" y="1320419"/>
          <a:ext cx="2520280" cy="4525962"/>
        </p:xfrm>
        <a:graphic>
          <a:graphicData uri="http://schemas.openxmlformats.org/drawingml/2006/table">
            <a:tbl>
              <a:tblPr/>
              <a:tblGrid>
                <a:gridCol w="504056"/>
                <a:gridCol w="2016224"/>
              </a:tblGrid>
              <a:tr h="550508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Frutiger 45 Light"/>
                        </a:rPr>
                        <a:t>PRESTADORES DE SERVIÇOS AO MERCADO</a:t>
                      </a:r>
                    </a:p>
                  </a:txBody>
                  <a:tcPr marL="3932" marR="3932" marT="3932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323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INVESTIDORES</a:t>
                      </a:r>
                    </a:p>
                  </a:txBody>
                  <a:tcPr marL="3932" marR="3932" marT="3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INVESTIDORES FILANTRÓPICOS</a:t>
                      </a:r>
                    </a:p>
                  </a:txBody>
                  <a:tcPr marL="3932" marR="3932" marT="3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1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ASSOCIAÇÕES COMERCIAIS</a:t>
                      </a:r>
                    </a:p>
                  </a:txBody>
                  <a:tcPr marL="3932" marR="3932" marT="3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5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PRINCIPAIS CONSULTORES /CORRETORES (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BROKERAGES)</a:t>
                      </a:r>
                      <a:endParaRPr lang="en-US" sz="1050" b="1" i="0" u="none" strike="noStrike">
                        <a:effectLst/>
                        <a:latin typeface="Frutiger 45 Light"/>
                      </a:endParaRPr>
                    </a:p>
                  </a:txBody>
                  <a:tcPr marL="3932" marR="3932" marT="3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PRESTADORES DE SERVIÇOS DE ORDENAMENTO TERRITORIAL</a:t>
                      </a:r>
                    </a:p>
                  </a:txBody>
                  <a:tcPr marL="3932" marR="3932" marT="3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PRESTADORES DE SERVIÇOS TÉCNICOS (legal , monitoramento, verificação)</a:t>
                      </a:r>
                    </a:p>
                  </a:txBody>
                  <a:tcPr marL="3932" marR="3932" marT="3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PRESTADORES DE SERVIÇOS FINANCEIROS</a:t>
                      </a:r>
                    </a:p>
                  </a:txBody>
                  <a:tcPr marL="3932" marR="3932" marT="3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1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ACADÊMICOS</a:t>
                      </a:r>
                    </a:p>
                  </a:txBody>
                  <a:tcPr marL="3932" marR="3932" marT="3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7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FORNECEDORES DE INFORMAÇÃO</a:t>
                      </a:r>
                    </a:p>
                  </a:txBody>
                  <a:tcPr marL="3932" marR="3932" marT="39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99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92225" y="332656"/>
            <a:ext cx="46799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alibri"/>
                <a:ea typeface="ＭＳ 明朝"/>
                <a:cs typeface="Calibri"/>
              </a:rPr>
              <a:t>AS TENDÊNCIAS</a:t>
            </a:r>
            <a:endParaRPr lang="pt-BR" sz="3200" dirty="0">
              <a:effectLst/>
              <a:latin typeface="Cambria"/>
              <a:ea typeface="ＭＳ 明朝"/>
              <a:cs typeface="Times New Roman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168124"/>
              </p:ext>
            </p:extLst>
          </p:nvPr>
        </p:nvGraphicFramePr>
        <p:xfrm>
          <a:off x="1763688" y="1700808"/>
          <a:ext cx="2489200" cy="3243337"/>
        </p:xfrm>
        <a:graphic>
          <a:graphicData uri="http://schemas.openxmlformats.org/drawingml/2006/table">
            <a:tbl>
              <a:tblPr/>
              <a:tblGrid>
                <a:gridCol w="524520"/>
                <a:gridCol w="1964680"/>
              </a:tblGrid>
              <a:tr h="3243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Frutiger 45 Light"/>
                        </a:rPr>
                        <a:t>TENDÊNCIAS</a:t>
                      </a:r>
                    </a:p>
                  </a:txBody>
                  <a:tcPr marL="12700" marR="12700" marT="1270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323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ACONTECIMENTOS EMERGENTES QUE POSSAM MOLDAR O FUTURO DO MERCADO</a:t>
                      </a:r>
                      <a:br>
                        <a:rPr lang="en-US" sz="1050" b="1" i="0" u="none" strike="noStrike" dirty="0">
                          <a:effectLst/>
                          <a:latin typeface="Frutiger 45 Light"/>
                        </a:rPr>
                      </a:br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/>
                      </a:r>
                      <a:br>
                        <a:rPr lang="en-US" sz="1050" b="1" i="0" u="none" strike="noStrike" dirty="0">
                          <a:effectLst/>
                          <a:latin typeface="Frutiger 45 Light"/>
                        </a:rPr>
                      </a:br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BARREIRAS E OPORTUNIDADES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3B3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92080" y="2276872"/>
            <a:ext cx="3024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/>
              <a:t>Panorama Global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/>
              <a:t>Panorama </a:t>
            </a:r>
            <a:r>
              <a:rPr lang="en-US" sz="2000" dirty="0" err="1" smtClean="0"/>
              <a:t>Nacional</a:t>
            </a:r>
            <a:endParaRPr lang="en-US" sz="2000" dirty="0" smtClean="0"/>
          </a:p>
          <a:p>
            <a:pPr marL="342900" indent="-342900">
              <a:buFont typeface="Wingdings" charset="2"/>
              <a:buChar char="ü"/>
            </a:pPr>
            <a:r>
              <a:rPr lang="en-US" sz="2000" dirty="0" err="1" smtClean="0"/>
              <a:t>Barreiras</a:t>
            </a:r>
            <a:endParaRPr lang="en-US" sz="2000" dirty="0" smtClean="0"/>
          </a:p>
          <a:p>
            <a:pPr marL="342900" indent="-342900">
              <a:buFont typeface="Wingdings" charset="2"/>
              <a:buChar char="ü"/>
            </a:pPr>
            <a:r>
              <a:rPr lang="en-US" sz="2000" dirty="0" err="1" smtClean="0"/>
              <a:t>Oportunidades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19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pic>
        <p:nvPicPr>
          <p:cNvPr id="15362" name="Picture 41" descr="marble-ru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133600"/>
            <a:ext cx="3252787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40"/>
          <p:cNvSpPr txBox="1">
            <a:spLocks noChangeArrowheads="1"/>
          </p:cNvSpPr>
          <p:nvPr/>
        </p:nvSpPr>
        <p:spPr bwMode="auto">
          <a:xfrm>
            <a:off x="539750" y="2852738"/>
            <a:ext cx="38163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Metodologia</a:t>
            </a:r>
          </a:p>
          <a:p>
            <a:pPr eaLnBrk="1" hangingPunct="1"/>
            <a:endParaRPr lang="pt-BR" sz="2000" b="1"/>
          </a:p>
          <a:p>
            <a:pPr eaLnBrk="1" hangingPunct="1"/>
            <a:r>
              <a:rPr lang="pt-BR" sz="2000" b="1"/>
              <a:t>Coleta de dados</a:t>
            </a:r>
          </a:p>
          <a:p>
            <a:pPr eaLnBrk="1" hangingPunct="1"/>
            <a:endParaRPr lang="pt-BR" sz="2000" b="1"/>
          </a:p>
          <a:p>
            <a:pPr eaLnBrk="1" hangingPunct="1"/>
            <a:r>
              <a:rPr lang="pt-BR" sz="2000" b="1"/>
              <a:t>Análises úteis para instrumentos</a:t>
            </a:r>
          </a:p>
        </p:txBody>
      </p:sp>
      <p:sp>
        <p:nvSpPr>
          <p:cNvPr id="5125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737963EF-1ABF-7243-91AD-D1AC3FCA819E}" type="slidenum">
              <a:rPr lang="en-US" sz="1400" smtClean="0"/>
              <a:pPr algn="r" eaLnBrk="1" hangingPunct="1">
                <a:defRPr/>
              </a:pPr>
              <a:t>13</a:t>
            </a:fld>
            <a:endParaRPr lang="en-US" sz="1400" smtClean="0"/>
          </a:p>
        </p:txBody>
      </p:sp>
    </p:spTree>
    <p:extLst>
      <p:ext uri="{BB962C8B-B14F-4D97-AF65-F5344CB8AC3E}">
        <p14:creationId xmlns:p14="http://schemas.microsoft.com/office/powerpoint/2010/main" val="172059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2"/>
          <p:cNvSpPr txBox="1">
            <a:spLocks noChangeArrowheads="1"/>
          </p:cNvSpPr>
          <p:nvPr/>
        </p:nvSpPr>
        <p:spPr bwMode="auto">
          <a:xfrm>
            <a:off x="611188" y="404813"/>
            <a:ext cx="74882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 dirty="0"/>
              <a:t>Modelo da </a:t>
            </a:r>
          </a:p>
          <a:p>
            <a:pPr eaLnBrk="1" hangingPunct="1"/>
            <a:r>
              <a:rPr lang="pt-BR" sz="3200" b="1" dirty="0"/>
              <a:t>Matriz Brasileira de </a:t>
            </a:r>
            <a:r>
              <a:rPr lang="pt-BR" sz="3200" b="1" dirty="0" smtClean="0"/>
              <a:t>Serviços Ecossistêmicos</a:t>
            </a:r>
            <a:endParaRPr lang="en-US" sz="3200" b="1" dirty="0"/>
          </a:p>
        </p:txBody>
      </p:sp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3933825"/>
            <a:ext cx="58324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203575" y="2565400"/>
            <a:ext cx="0" cy="1368425"/>
          </a:xfrm>
          <a:prstGeom prst="straightConnector1">
            <a:avLst/>
          </a:prstGeom>
          <a:ln w="539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388" name="Text Box 12"/>
          <p:cNvSpPr txBox="1">
            <a:spLocks noChangeArrowheads="1"/>
          </p:cNvSpPr>
          <p:nvPr/>
        </p:nvSpPr>
        <p:spPr bwMode="auto">
          <a:xfrm>
            <a:off x="1258888" y="2060575"/>
            <a:ext cx="7488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/>
              <a:t>UNFCCC, UNCBD, Desertificação etc...  </a:t>
            </a:r>
            <a:endParaRPr lang="en-US" b="1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92500" y="3500438"/>
            <a:ext cx="0" cy="433387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43438" y="3500438"/>
            <a:ext cx="0" cy="433387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84888" y="3500438"/>
            <a:ext cx="0" cy="433387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380288" y="3500438"/>
            <a:ext cx="0" cy="433387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500563" y="2565400"/>
            <a:ext cx="0" cy="1368425"/>
          </a:xfrm>
          <a:prstGeom prst="straightConnector1">
            <a:avLst/>
          </a:prstGeom>
          <a:ln w="539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940425" y="2565400"/>
            <a:ext cx="0" cy="1368425"/>
          </a:xfrm>
          <a:prstGeom prst="straightConnector1">
            <a:avLst/>
          </a:prstGeom>
          <a:ln w="539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235825" y="2565400"/>
            <a:ext cx="0" cy="1368425"/>
          </a:xfrm>
          <a:prstGeom prst="straightConnector1">
            <a:avLst/>
          </a:prstGeom>
          <a:ln w="539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355975" y="2565400"/>
            <a:ext cx="0" cy="1368425"/>
          </a:xfrm>
          <a:prstGeom prst="straightConnector1">
            <a:avLst/>
          </a:prstGeom>
          <a:ln w="53975">
            <a:solidFill>
              <a:srgbClr val="0000FF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787900" y="3500438"/>
            <a:ext cx="0" cy="433387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227763" y="3500438"/>
            <a:ext cx="0" cy="433387"/>
          </a:xfrm>
          <a:prstGeom prst="straightConnector1">
            <a:avLst/>
          </a:prstGeom>
          <a:ln w="53975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524750" y="3500438"/>
            <a:ext cx="0" cy="433387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400" name="Text Box 12"/>
          <p:cNvSpPr txBox="1">
            <a:spLocks noChangeArrowheads="1"/>
          </p:cNvSpPr>
          <p:nvPr/>
        </p:nvSpPr>
        <p:spPr bwMode="auto">
          <a:xfrm>
            <a:off x="1979613" y="2708275"/>
            <a:ext cx="7488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Politicas Nacionais, Estaduais e Municipais:</a:t>
            </a:r>
          </a:p>
          <a:p>
            <a:pPr eaLnBrk="1" hangingPunct="1"/>
            <a:r>
              <a:rPr lang="pt-BR" sz="2000" b="1"/>
              <a:t>Ex: SNUC, Código Florestal, Leis e Planos de Governo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90282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marble-ru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375" y="422275"/>
            <a:ext cx="1519238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rble-ru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422275"/>
            <a:ext cx="1519238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marble-ru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7588" y="422275"/>
            <a:ext cx="1519237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marble-ru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422275"/>
            <a:ext cx="1519238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2" t="9833" r="1392" b="3499"/>
          <a:stretch>
            <a:fillRect/>
          </a:stretch>
        </p:blipFill>
        <p:spPr bwMode="auto">
          <a:xfrm>
            <a:off x="1044575" y="2933700"/>
            <a:ext cx="7920038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3832225" y="4365625"/>
            <a:ext cx="2540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/>
              <a:t>Matriz Brasileira</a:t>
            </a:r>
            <a:endParaRPr lang="en-US" b="1"/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1979613" y="498475"/>
            <a:ext cx="817562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/>
              <a:t>Carbono</a:t>
            </a:r>
            <a:endParaRPr lang="en-US" sz="1200" b="1"/>
          </a:p>
        </p:txBody>
      </p:sp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4011613" y="498475"/>
            <a:ext cx="5810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/>
              <a:t>Água</a:t>
            </a:r>
            <a:endParaRPr lang="en-US" sz="1200" b="1"/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5599113" y="490538"/>
            <a:ext cx="12763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/>
              <a:t>Biodiversidade</a:t>
            </a:r>
            <a:endParaRPr lang="en-US" sz="1200" b="1"/>
          </a:p>
        </p:txBody>
      </p:sp>
      <p:sp>
        <p:nvSpPr>
          <p:cNvPr id="17418" name="Text Box 15"/>
          <p:cNvSpPr txBox="1">
            <a:spLocks noChangeArrowheads="1"/>
          </p:cNvSpPr>
          <p:nvPr/>
        </p:nvSpPr>
        <p:spPr bwMode="auto">
          <a:xfrm>
            <a:off x="7748588" y="490538"/>
            <a:ext cx="855662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/>
              <a:t>Múltiplos</a:t>
            </a:r>
            <a:endParaRPr lang="en-US" sz="1200" b="1"/>
          </a:p>
        </p:txBody>
      </p:sp>
      <p:sp>
        <p:nvSpPr>
          <p:cNvPr id="17419" name="Text Box 17"/>
          <p:cNvSpPr txBox="1">
            <a:spLocks noChangeArrowheads="1"/>
          </p:cNvSpPr>
          <p:nvPr/>
        </p:nvSpPr>
        <p:spPr bwMode="auto">
          <a:xfrm>
            <a:off x="247650" y="765175"/>
            <a:ext cx="10112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b="1"/>
              <a:t>Nível 1 =&gt;</a:t>
            </a:r>
            <a:endParaRPr lang="en-US" sz="1400" b="1"/>
          </a:p>
        </p:txBody>
      </p:sp>
      <p:sp>
        <p:nvSpPr>
          <p:cNvPr id="17420" name="Text Box 18"/>
          <p:cNvSpPr txBox="1">
            <a:spLocks noChangeArrowheads="1"/>
          </p:cNvSpPr>
          <p:nvPr/>
        </p:nvSpPr>
        <p:spPr bwMode="auto">
          <a:xfrm>
            <a:off x="247650" y="1052513"/>
            <a:ext cx="10112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b="1"/>
              <a:t>Nível 2 =&gt;</a:t>
            </a:r>
            <a:endParaRPr lang="en-US" sz="1400" b="1"/>
          </a:p>
        </p:txBody>
      </p:sp>
      <p:sp>
        <p:nvSpPr>
          <p:cNvPr id="17421" name="Text Box 19"/>
          <p:cNvSpPr txBox="1">
            <a:spLocks noChangeArrowheads="1"/>
          </p:cNvSpPr>
          <p:nvPr/>
        </p:nvSpPr>
        <p:spPr bwMode="auto">
          <a:xfrm>
            <a:off x="247650" y="1339850"/>
            <a:ext cx="10112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b="1"/>
              <a:t>Nível 3 =&gt;</a:t>
            </a:r>
            <a:endParaRPr lang="en-US" sz="1400" b="1"/>
          </a:p>
        </p:txBody>
      </p:sp>
      <p:sp>
        <p:nvSpPr>
          <p:cNvPr id="17422" name="Text Box 20"/>
          <p:cNvSpPr txBox="1">
            <a:spLocks noChangeArrowheads="1"/>
          </p:cNvSpPr>
          <p:nvPr/>
        </p:nvSpPr>
        <p:spPr bwMode="auto">
          <a:xfrm>
            <a:off x="247650" y="1646238"/>
            <a:ext cx="10112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b="1"/>
              <a:t>Nível 4 =&gt;</a:t>
            </a:r>
            <a:endParaRPr lang="en-US" sz="1400" b="1"/>
          </a:p>
        </p:txBody>
      </p:sp>
      <p:sp>
        <p:nvSpPr>
          <p:cNvPr id="17423" name="Text Box 16"/>
          <p:cNvSpPr txBox="1">
            <a:spLocks noChangeArrowheads="1"/>
          </p:cNvSpPr>
          <p:nvPr/>
        </p:nvSpPr>
        <p:spPr bwMode="auto">
          <a:xfrm>
            <a:off x="34925" y="333375"/>
            <a:ext cx="15684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Categoria =&gt;</a:t>
            </a:r>
            <a:endParaRPr lang="en-US" sz="1800" b="1"/>
          </a:p>
        </p:txBody>
      </p:sp>
      <p:sp>
        <p:nvSpPr>
          <p:cNvPr id="17424" name="Text Box 20"/>
          <p:cNvSpPr txBox="1">
            <a:spLocks noChangeArrowheads="1"/>
          </p:cNvSpPr>
          <p:nvPr/>
        </p:nvSpPr>
        <p:spPr bwMode="auto">
          <a:xfrm>
            <a:off x="250825" y="1933575"/>
            <a:ext cx="102393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b="1"/>
              <a:t>Nível 5 =&gt;</a:t>
            </a:r>
            <a:endParaRPr lang="en-US" sz="1400" b="1"/>
          </a:p>
        </p:txBody>
      </p:sp>
      <p:sp>
        <p:nvSpPr>
          <p:cNvPr id="17425" name="Text Box 20"/>
          <p:cNvSpPr txBox="1">
            <a:spLocks noChangeArrowheads="1"/>
          </p:cNvSpPr>
          <p:nvPr/>
        </p:nvSpPr>
        <p:spPr bwMode="auto">
          <a:xfrm>
            <a:off x="250825" y="2220913"/>
            <a:ext cx="102393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b="1"/>
              <a:t>Nível 6 =&gt;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42478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1979613" y="777875"/>
            <a:ext cx="565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Água</a:t>
            </a:r>
          </a:p>
          <a:p>
            <a:pPr algn="ctr" eaLnBrk="1" hangingPunct="1"/>
            <a:r>
              <a:rPr lang="pt-BR" sz="1200" b="1"/>
              <a:t>A</a:t>
            </a:r>
            <a:endParaRPr lang="en-US" sz="1200" b="1"/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3252788" y="777875"/>
            <a:ext cx="5984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Clima</a:t>
            </a:r>
          </a:p>
          <a:p>
            <a:pPr algn="ctr" eaLnBrk="1" hangingPunct="1"/>
            <a:r>
              <a:rPr lang="pt-BR" sz="1200" b="1"/>
              <a:t>B</a:t>
            </a:r>
            <a:endParaRPr lang="en-US" sz="1200" b="1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375150" y="777875"/>
            <a:ext cx="12763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Biodiversidade</a:t>
            </a:r>
          </a:p>
          <a:p>
            <a:pPr algn="ctr" eaLnBrk="1" hangingPunct="1"/>
            <a:r>
              <a:rPr lang="pt-BR" sz="1200" b="1"/>
              <a:t>C</a:t>
            </a:r>
            <a:endParaRPr lang="en-US" sz="1200" b="1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5940425" y="769938"/>
            <a:ext cx="15017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Recreação/Cênico</a:t>
            </a:r>
          </a:p>
          <a:p>
            <a:pPr algn="ctr" eaLnBrk="1" hangingPunct="1"/>
            <a:r>
              <a:rPr lang="pt-BR" sz="1200" b="1"/>
              <a:t>D</a:t>
            </a:r>
            <a:endParaRPr lang="en-US" sz="1200" b="1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7748588" y="769938"/>
            <a:ext cx="85566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Múltiplos</a:t>
            </a:r>
          </a:p>
          <a:p>
            <a:pPr algn="ctr" eaLnBrk="1" hangingPunct="1"/>
            <a:r>
              <a:rPr lang="pt-BR" sz="1200" b="1"/>
              <a:t>E</a:t>
            </a:r>
            <a:endParaRPr lang="en-US" sz="1200" b="1"/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247650" y="1546225"/>
            <a:ext cx="152400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b="1"/>
              <a:t>Nível 1</a:t>
            </a:r>
          </a:p>
          <a:p>
            <a:pPr eaLnBrk="1" hangingPunct="1"/>
            <a:r>
              <a:rPr lang="pt-BR" sz="1400" b="1"/>
              <a:t>Serviço          =&gt;</a:t>
            </a:r>
            <a:endParaRPr lang="en-US" sz="1400" b="1"/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247650" y="2332038"/>
            <a:ext cx="1503363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b="1"/>
              <a:t>Nível 2</a:t>
            </a:r>
          </a:p>
          <a:p>
            <a:pPr eaLnBrk="1" hangingPunct="1"/>
            <a:r>
              <a:rPr lang="pt-BR" sz="1400" b="1"/>
              <a:t>Organização =&gt;</a:t>
            </a:r>
            <a:endParaRPr lang="en-US" sz="1400" b="1"/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247650" y="3195638"/>
            <a:ext cx="1493838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b="1"/>
              <a:t>Nível 3</a:t>
            </a:r>
          </a:p>
          <a:p>
            <a:pPr eaLnBrk="1" hangingPunct="1"/>
            <a:r>
              <a:rPr lang="pt-BR" sz="1400" b="1"/>
              <a:t>Pagamento   =&gt;</a:t>
            </a:r>
            <a:endParaRPr lang="en-US" sz="1400" b="1"/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247650" y="4060825"/>
            <a:ext cx="1484313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b="1"/>
              <a:t>Nível 4</a:t>
            </a:r>
          </a:p>
          <a:p>
            <a:pPr eaLnBrk="1" hangingPunct="1"/>
            <a:r>
              <a:rPr lang="pt-BR" sz="1400" b="1"/>
              <a:t>Valoração     =&gt;</a:t>
            </a:r>
            <a:endParaRPr lang="en-US" sz="1400" b="1"/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34925" y="469900"/>
            <a:ext cx="17970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Categoria</a:t>
            </a:r>
          </a:p>
          <a:p>
            <a:pPr eaLnBrk="1" hangingPunct="1"/>
            <a:r>
              <a:rPr lang="pt-BR" sz="1800" b="1"/>
              <a:t>Benefício     =&gt;</a:t>
            </a:r>
            <a:endParaRPr lang="en-US" sz="1800" b="1"/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1835150" y="1773238"/>
            <a:ext cx="11842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000" b="1"/>
              <a:t>Reflorestamento</a:t>
            </a:r>
          </a:p>
          <a:p>
            <a:pPr algn="ctr" eaLnBrk="1" hangingPunct="1"/>
            <a:r>
              <a:rPr lang="pt-BR" sz="1000" b="1"/>
              <a:t>A</a:t>
            </a:r>
            <a:endParaRPr lang="en-US" sz="1000" b="1"/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3182938" y="1773238"/>
            <a:ext cx="9779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000" b="1"/>
              <a:t>Conservação</a:t>
            </a:r>
          </a:p>
          <a:p>
            <a:pPr algn="ctr" eaLnBrk="1" hangingPunct="1"/>
            <a:r>
              <a:rPr lang="pt-BR" sz="1000" b="1"/>
              <a:t>B</a:t>
            </a:r>
            <a:endParaRPr lang="en-US" sz="1000" b="1"/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4471988" y="1806575"/>
            <a:ext cx="51276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000" b="1"/>
              <a:t>A + B</a:t>
            </a:r>
          </a:p>
          <a:p>
            <a:pPr algn="ctr" eaLnBrk="1" hangingPunct="1"/>
            <a:r>
              <a:rPr lang="pt-BR" sz="1000" b="1"/>
              <a:t>C</a:t>
            </a:r>
            <a:endParaRPr lang="en-US" sz="1000" b="1"/>
          </a:p>
        </p:txBody>
      </p:sp>
      <p:sp>
        <p:nvSpPr>
          <p:cNvPr id="18446" name="Text Box 15"/>
          <p:cNvSpPr txBox="1">
            <a:spLocks noChangeArrowheads="1"/>
          </p:cNvSpPr>
          <p:nvPr/>
        </p:nvSpPr>
        <p:spPr bwMode="auto">
          <a:xfrm>
            <a:off x="5341938" y="1798638"/>
            <a:ext cx="7175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000" b="1"/>
              <a:t>Energias</a:t>
            </a:r>
          </a:p>
          <a:p>
            <a:pPr algn="ctr" eaLnBrk="1" hangingPunct="1"/>
            <a:r>
              <a:rPr lang="pt-BR" sz="1000" b="1"/>
              <a:t>D</a:t>
            </a:r>
            <a:endParaRPr lang="en-US" sz="1000" b="1"/>
          </a:p>
        </p:txBody>
      </p:sp>
      <p:sp>
        <p:nvSpPr>
          <p:cNvPr id="18447" name="Text Box 16"/>
          <p:cNvSpPr txBox="1">
            <a:spLocks noChangeArrowheads="1"/>
          </p:cNvSpPr>
          <p:nvPr/>
        </p:nvSpPr>
        <p:spPr bwMode="auto">
          <a:xfrm>
            <a:off x="6243638" y="1798638"/>
            <a:ext cx="190023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000" b="1"/>
              <a:t>Agropecuária Baixo Impacto</a:t>
            </a:r>
          </a:p>
          <a:p>
            <a:pPr algn="ctr" eaLnBrk="1" hangingPunct="1"/>
            <a:r>
              <a:rPr lang="pt-BR" sz="1000" b="1"/>
              <a:t>E</a:t>
            </a:r>
            <a:endParaRPr lang="en-US" sz="1000" b="1"/>
          </a:p>
        </p:txBody>
      </p:sp>
      <p:sp>
        <p:nvSpPr>
          <p:cNvPr id="18448" name="Text Box 17"/>
          <p:cNvSpPr txBox="1">
            <a:spLocks noChangeArrowheads="1"/>
          </p:cNvSpPr>
          <p:nvPr/>
        </p:nvSpPr>
        <p:spPr bwMode="auto">
          <a:xfrm>
            <a:off x="8288338" y="1773238"/>
            <a:ext cx="60483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/>
              <a:t>. . .</a:t>
            </a:r>
            <a:endParaRPr lang="en-US" b="1"/>
          </a:p>
        </p:txBody>
      </p:sp>
      <p:sp>
        <p:nvSpPr>
          <p:cNvPr id="18449" name="Text Box 18"/>
          <p:cNvSpPr txBox="1">
            <a:spLocks noChangeArrowheads="1"/>
          </p:cNvSpPr>
          <p:nvPr/>
        </p:nvSpPr>
        <p:spPr bwMode="auto">
          <a:xfrm>
            <a:off x="2092325" y="2500313"/>
            <a:ext cx="736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Público</a:t>
            </a:r>
          </a:p>
          <a:p>
            <a:pPr algn="ctr" eaLnBrk="1" hangingPunct="1"/>
            <a:r>
              <a:rPr lang="pt-BR" sz="1200" b="1"/>
              <a:t>A</a:t>
            </a:r>
            <a:endParaRPr lang="en-US" sz="1200" b="1"/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3684588" y="2500313"/>
            <a:ext cx="7429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Privado</a:t>
            </a:r>
          </a:p>
          <a:p>
            <a:pPr algn="ctr" eaLnBrk="1" hangingPunct="1"/>
            <a:r>
              <a:rPr lang="pt-BR" sz="1200" b="1"/>
              <a:t>B</a:t>
            </a:r>
            <a:endParaRPr lang="en-US" sz="1200" b="1"/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5429250" y="2500313"/>
            <a:ext cx="582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Misto</a:t>
            </a:r>
          </a:p>
          <a:p>
            <a:pPr algn="ctr" eaLnBrk="1" hangingPunct="1"/>
            <a:r>
              <a:rPr lang="pt-BR" sz="1200" b="1"/>
              <a:t>C</a:t>
            </a:r>
            <a:endParaRPr lang="en-US" sz="1200" b="1"/>
          </a:p>
        </p:txBody>
      </p:sp>
      <p:sp>
        <p:nvSpPr>
          <p:cNvPr id="18452" name="Text Box 21"/>
          <p:cNvSpPr txBox="1">
            <a:spLocks noChangeArrowheads="1"/>
          </p:cNvSpPr>
          <p:nvPr/>
        </p:nvSpPr>
        <p:spPr bwMode="auto">
          <a:xfrm>
            <a:off x="2101850" y="3403600"/>
            <a:ext cx="8032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Dinheiro</a:t>
            </a:r>
          </a:p>
          <a:p>
            <a:pPr algn="ctr" eaLnBrk="1" hangingPunct="1"/>
            <a:r>
              <a:rPr lang="pt-BR" sz="1200" b="1"/>
              <a:t>A</a:t>
            </a:r>
            <a:endParaRPr lang="en-US" sz="1200" b="1"/>
          </a:p>
        </p:txBody>
      </p:sp>
      <p:sp>
        <p:nvSpPr>
          <p:cNvPr id="18453" name="Text Box 22"/>
          <p:cNvSpPr txBox="1">
            <a:spLocks noChangeArrowheads="1"/>
          </p:cNvSpPr>
          <p:nvPr/>
        </p:nvSpPr>
        <p:spPr bwMode="auto">
          <a:xfrm>
            <a:off x="3357563" y="3403600"/>
            <a:ext cx="1358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Bens e Serviços</a:t>
            </a:r>
          </a:p>
          <a:p>
            <a:pPr algn="ctr" eaLnBrk="1" hangingPunct="1"/>
            <a:r>
              <a:rPr lang="pt-BR" sz="1200" b="1"/>
              <a:t>B</a:t>
            </a:r>
            <a:endParaRPr lang="en-US" sz="1200" b="1"/>
          </a:p>
        </p:txBody>
      </p:sp>
      <p:sp>
        <p:nvSpPr>
          <p:cNvPr id="18454" name="Text Box 23"/>
          <p:cNvSpPr txBox="1">
            <a:spLocks noChangeArrowheads="1"/>
          </p:cNvSpPr>
          <p:nvPr/>
        </p:nvSpPr>
        <p:spPr bwMode="auto">
          <a:xfrm>
            <a:off x="5218113" y="3403600"/>
            <a:ext cx="5778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A + B</a:t>
            </a:r>
          </a:p>
          <a:p>
            <a:pPr algn="ctr" eaLnBrk="1" hangingPunct="1"/>
            <a:r>
              <a:rPr lang="pt-BR" sz="1200" b="1"/>
              <a:t>C</a:t>
            </a:r>
            <a:endParaRPr lang="en-US" sz="1200" b="1"/>
          </a:p>
        </p:txBody>
      </p:sp>
      <p:sp>
        <p:nvSpPr>
          <p:cNvPr id="18455" name="Text Box 24"/>
          <p:cNvSpPr txBox="1">
            <a:spLocks noChangeArrowheads="1"/>
          </p:cNvSpPr>
          <p:nvPr/>
        </p:nvSpPr>
        <p:spPr bwMode="auto">
          <a:xfrm>
            <a:off x="6423025" y="3395663"/>
            <a:ext cx="16049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Deduções/Isenções</a:t>
            </a:r>
          </a:p>
          <a:p>
            <a:pPr algn="ctr" eaLnBrk="1" hangingPunct="1"/>
            <a:r>
              <a:rPr lang="pt-BR" sz="1200" b="1"/>
              <a:t>D</a:t>
            </a:r>
            <a:endParaRPr lang="en-US" sz="1200" b="1"/>
          </a:p>
        </p:txBody>
      </p:sp>
      <p:sp>
        <p:nvSpPr>
          <p:cNvPr id="18456" name="Text Box 25"/>
          <p:cNvSpPr txBox="1">
            <a:spLocks noChangeArrowheads="1"/>
          </p:cNvSpPr>
          <p:nvPr/>
        </p:nvSpPr>
        <p:spPr bwMode="auto">
          <a:xfrm>
            <a:off x="2619375" y="4229100"/>
            <a:ext cx="8032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Tangível</a:t>
            </a:r>
          </a:p>
          <a:p>
            <a:pPr algn="ctr" eaLnBrk="1" hangingPunct="1"/>
            <a:r>
              <a:rPr lang="pt-BR" sz="1200" b="1"/>
              <a:t>A</a:t>
            </a:r>
            <a:endParaRPr lang="en-US" sz="1200" b="1"/>
          </a:p>
        </p:txBody>
      </p:sp>
      <p:sp>
        <p:nvSpPr>
          <p:cNvPr id="18457" name="Text Box 26"/>
          <p:cNvSpPr txBox="1">
            <a:spLocks noChangeArrowheads="1"/>
          </p:cNvSpPr>
          <p:nvPr/>
        </p:nvSpPr>
        <p:spPr bwMode="auto">
          <a:xfrm>
            <a:off x="4538663" y="4229100"/>
            <a:ext cx="89693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200" b="1"/>
              <a:t>Intangível</a:t>
            </a:r>
          </a:p>
          <a:p>
            <a:pPr algn="ctr" eaLnBrk="1" hangingPunct="1"/>
            <a:r>
              <a:rPr lang="pt-BR" sz="1200" b="1"/>
              <a:t>B</a:t>
            </a:r>
            <a:endParaRPr lang="en-US" sz="1200" b="1"/>
          </a:p>
        </p:txBody>
      </p:sp>
      <p:sp>
        <p:nvSpPr>
          <p:cNvPr id="18458" name="Line 27"/>
          <p:cNvSpPr>
            <a:spLocks noChangeShapeType="1"/>
          </p:cNvSpPr>
          <p:nvPr/>
        </p:nvSpPr>
        <p:spPr bwMode="auto">
          <a:xfrm>
            <a:off x="1042988" y="5373688"/>
            <a:ext cx="0" cy="1223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Line 28"/>
          <p:cNvSpPr>
            <a:spLocks noChangeShapeType="1"/>
          </p:cNvSpPr>
          <p:nvPr/>
        </p:nvSpPr>
        <p:spPr bwMode="auto">
          <a:xfrm>
            <a:off x="1042988" y="6597650"/>
            <a:ext cx="74898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Line 29"/>
          <p:cNvSpPr>
            <a:spLocks noChangeShapeType="1"/>
          </p:cNvSpPr>
          <p:nvPr/>
        </p:nvSpPr>
        <p:spPr bwMode="auto">
          <a:xfrm>
            <a:off x="8532813" y="5373688"/>
            <a:ext cx="0" cy="1223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30"/>
          <p:cNvSpPr>
            <a:spLocks noChangeShapeType="1"/>
          </p:cNvSpPr>
          <p:nvPr/>
        </p:nvSpPr>
        <p:spPr bwMode="auto">
          <a:xfrm>
            <a:off x="4787900" y="5373688"/>
            <a:ext cx="0" cy="1223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Line 31"/>
          <p:cNvSpPr>
            <a:spLocks noChangeShapeType="1"/>
          </p:cNvSpPr>
          <p:nvPr/>
        </p:nvSpPr>
        <p:spPr bwMode="auto">
          <a:xfrm>
            <a:off x="2843213" y="5373688"/>
            <a:ext cx="0" cy="1223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3" name="Line 32"/>
          <p:cNvSpPr>
            <a:spLocks noChangeShapeType="1"/>
          </p:cNvSpPr>
          <p:nvPr/>
        </p:nvSpPr>
        <p:spPr bwMode="auto">
          <a:xfrm>
            <a:off x="6804025" y="5373688"/>
            <a:ext cx="0" cy="1223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4" name="Line 33"/>
          <p:cNvSpPr>
            <a:spLocks noChangeShapeType="1"/>
          </p:cNvSpPr>
          <p:nvPr/>
        </p:nvSpPr>
        <p:spPr bwMode="auto">
          <a:xfrm>
            <a:off x="1908175" y="5373688"/>
            <a:ext cx="0" cy="1223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5" name="Line 34"/>
          <p:cNvSpPr>
            <a:spLocks noChangeShapeType="1"/>
          </p:cNvSpPr>
          <p:nvPr/>
        </p:nvSpPr>
        <p:spPr bwMode="auto">
          <a:xfrm>
            <a:off x="3779838" y="5373688"/>
            <a:ext cx="0" cy="1223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6" name="Line 35"/>
          <p:cNvSpPr>
            <a:spLocks noChangeShapeType="1"/>
          </p:cNvSpPr>
          <p:nvPr/>
        </p:nvSpPr>
        <p:spPr bwMode="auto">
          <a:xfrm>
            <a:off x="5795963" y="5373688"/>
            <a:ext cx="0" cy="1223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7" name="Line 36"/>
          <p:cNvSpPr>
            <a:spLocks noChangeShapeType="1"/>
          </p:cNvSpPr>
          <p:nvPr/>
        </p:nvSpPr>
        <p:spPr bwMode="auto">
          <a:xfrm>
            <a:off x="7667625" y="5373688"/>
            <a:ext cx="0" cy="1223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99" name="Group 55"/>
          <p:cNvGrpSpPr>
            <a:grpSpLocks/>
          </p:cNvGrpSpPr>
          <p:nvPr/>
        </p:nvGrpSpPr>
        <p:grpSpPr bwMode="auto">
          <a:xfrm>
            <a:off x="2349500" y="871538"/>
            <a:ext cx="2078038" cy="5678487"/>
            <a:chOff x="5789" y="549"/>
            <a:chExt cx="1309" cy="3577"/>
          </a:xfrm>
        </p:grpSpPr>
        <p:sp>
          <p:nvSpPr>
            <p:cNvPr id="18471" name="Freeform 46"/>
            <p:cNvSpPr>
              <a:spLocks/>
            </p:cNvSpPr>
            <p:nvPr/>
          </p:nvSpPr>
          <p:spPr bwMode="auto">
            <a:xfrm>
              <a:off x="5843" y="754"/>
              <a:ext cx="1171" cy="2585"/>
            </a:xfrm>
            <a:custGeom>
              <a:avLst/>
              <a:gdLst>
                <a:gd name="T0" fmla="*/ 696 w 1171"/>
                <a:gd name="T1" fmla="*/ 0 h 2585"/>
                <a:gd name="T2" fmla="*/ 786 w 1171"/>
                <a:gd name="T3" fmla="*/ 590 h 2585"/>
                <a:gd name="T4" fmla="*/ 1058 w 1171"/>
                <a:gd name="T5" fmla="*/ 1043 h 2585"/>
                <a:gd name="T6" fmla="*/ 106 w 1171"/>
                <a:gd name="T7" fmla="*/ 1587 h 2585"/>
                <a:gd name="T8" fmla="*/ 423 w 1171"/>
                <a:gd name="T9" fmla="*/ 2132 h 2585"/>
                <a:gd name="T10" fmla="*/ 1013 w 1171"/>
                <a:gd name="T11" fmla="*/ 2585 h 25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71" h="2585">
                  <a:moveTo>
                    <a:pt x="696" y="0"/>
                  </a:moveTo>
                  <a:cubicBezTo>
                    <a:pt x="711" y="208"/>
                    <a:pt x="726" y="416"/>
                    <a:pt x="786" y="590"/>
                  </a:cubicBezTo>
                  <a:cubicBezTo>
                    <a:pt x="846" y="764"/>
                    <a:pt x="1171" y="877"/>
                    <a:pt x="1058" y="1043"/>
                  </a:cubicBezTo>
                  <a:cubicBezTo>
                    <a:pt x="945" y="1209"/>
                    <a:pt x="212" y="1406"/>
                    <a:pt x="106" y="1587"/>
                  </a:cubicBezTo>
                  <a:cubicBezTo>
                    <a:pt x="0" y="1768"/>
                    <a:pt x="272" y="1966"/>
                    <a:pt x="423" y="2132"/>
                  </a:cubicBezTo>
                  <a:cubicBezTo>
                    <a:pt x="574" y="2298"/>
                    <a:pt x="793" y="2441"/>
                    <a:pt x="1013" y="2585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2" name="Freeform 47"/>
            <p:cNvSpPr>
              <a:spLocks/>
            </p:cNvSpPr>
            <p:nvPr/>
          </p:nvSpPr>
          <p:spPr bwMode="auto">
            <a:xfrm>
              <a:off x="5798" y="754"/>
              <a:ext cx="1171" cy="2585"/>
            </a:xfrm>
            <a:custGeom>
              <a:avLst/>
              <a:gdLst>
                <a:gd name="T0" fmla="*/ 696 w 1171"/>
                <a:gd name="T1" fmla="*/ 0 h 2585"/>
                <a:gd name="T2" fmla="*/ 786 w 1171"/>
                <a:gd name="T3" fmla="*/ 590 h 2585"/>
                <a:gd name="T4" fmla="*/ 1058 w 1171"/>
                <a:gd name="T5" fmla="*/ 1043 h 2585"/>
                <a:gd name="T6" fmla="*/ 106 w 1171"/>
                <a:gd name="T7" fmla="*/ 1587 h 2585"/>
                <a:gd name="T8" fmla="*/ 423 w 1171"/>
                <a:gd name="T9" fmla="*/ 2132 h 2585"/>
                <a:gd name="T10" fmla="*/ 1013 w 1171"/>
                <a:gd name="T11" fmla="*/ 2585 h 25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71" h="2585">
                  <a:moveTo>
                    <a:pt x="696" y="0"/>
                  </a:moveTo>
                  <a:cubicBezTo>
                    <a:pt x="711" y="208"/>
                    <a:pt x="726" y="416"/>
                    <a:pt x="786" y="590"/>
                  </a:cubicBezTo>
                  <a:cubicBezTo>
                    <a:pt x="846" y="764"/>
                    <a:pt x="1171" y="877"/>
                    <a:pt x="1058" y="1043"/>
                  </a:cubicBezTo>
                  <a:cubicBezTo>
                    <a:pt x="945" y="1209"/>
                    <a:pt x="212" y="1406"/>
                    <a:pt x="106" y="1587"/>
                  </a:cubicBezTo>
                  <a:cubicBezTo>
                    <a:pt x="0" y="1768"/>
                    <a:pt x="272" y="1966"/>
                    <a:pt x="423" y="2132"/>
                  </a:cubicBezTo>
                  <a:cubicBezTo>
                    <a:pt x="574" y="2298"/>
                    <a:pt x="793" y="2441"/>
                    <a:pt x="1013" y="2585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Text Box 48"/>
            <p:cNvSpPr txBox="1">
              <a:spLocks noChangeArrowheads="1"/>
            </p:cNvSpPr>
            <p:nvPr/>
          </p:nvSpPr>
          <p:spPr bwMode="auto">
            <a:xfrm>
              <a:off x="6374" y="549"/>
              <a:ext cx="232" cy="25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chemeClr val="bg1"/>
                  </a:solidFill>
                </a:rPr>
                <a:t>B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474" name="Text Box 49"/>
            <p:cNvSpPr txBox="1">
              <a:spLocks noChangeArrowheads="1"/>
            </p:cNvSpPr>
            <p:nvPr/>
          </p:nvSpPr>
          <p:spPr bwMode="auto">
            <a:xfrm>
              <a:off x="6510" y="1162"/>
              <a:ext cx="232" cy="25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chemeClr val="bg1"/>
                  </a:solidFill>
                </a:rPr>
                <a:t>B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475" name="Text Box 50"/>
            <p:cNvSpPr txBox="1">
              <a:spLocks noChangeArrowheads="1"/>
            </p:cNvSpPr>
            <p:nvPr/>
          </p:nvSpPr>
          <p:spPr bwMode="auto">
            <a:xfrm>
              <a:off x="6787" y="1638"/>
              <a:ext cx="232" cy="25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chemeClr val="bg1"/>
                  </a:solidFill>
                </a:rPr>
                <a:t>B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476" name="Text Box 51"/>
            <p:cNvSpPr txBox="1">
              <a:spLocks noChangeArrowheads="1"/>
            </p:cNvSpPr>
            <p:nvPr/>
          </p:nvSpPr>
          <p:spPr bwMode="auto">
            <a:xfrm>
              <a:off x="5789" y="2205"/>
              <a:ext cx="232" cy="25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chemeClr val="bg1"/>
                  </a:solidFill>
                </a:rPr>
                <a:t>A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477" name="Text Box 52"/>
            <p:cNvSpPr txBox="1">
              <a:spLocks noChangeArrowheads="1"/>
            </p:cNvSpPr>
            <p:nvPr/>
          </p:nvSpPr>
          <p:spPr bwMode="auto">
            <a:xfrm>
              <a:off x="6147" y="2726"/>
              <a:ext cx="232" cy="25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chemeClr val="bg1"/>
                  </a:solidFill>
                </a:rPr>
                <a:t>A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478" name="Text Box 53"/>
            <p:cNvSpPr txBox="1">
              <a:spLocks noChangeArrowheads="1"/>
            </p:cNvSpPr>
            <p:nvPr/>
          </p:nvSpPr>
          <p:spPr bwMode="auto">
            <a:xfrm>
              <a:off x="6878" y="3203"/>
              <a:ext cx="220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800" b="1"/>
                <a:t>B</a:t>
              </a:r>
            </a:p>
            <a:p>
              <a:pPr eaLnBrk="1" hangingPunct="1"/>
              <a:r>
                <a:rPr lang="pt-BR" sz="1800" b="1"/>
                <a:t>B</a:t>
              </a:r>
            </a:p>
            <a:p>
              <a:pPr eaLnBrk="1" hangingPunct="1"/>
              <a:r>
                <a:rPr lang="pt-BR" sz="1800" b="1"/>
                <a:t>B</a:t>
              </a:r>
            </a:p>
            <a:p>
              <a:pPr eaLnBrk="1" hangingPunct="1"/>
              <a:r>
                <a:rPr lang="pt-BR" sz="1800" b="1"/>
                <a:t>A</a:t>
              </a:r>
            </a:p>
            <a:p>
              <a:pPr eaLnBrk="1" hangingPunct="1"/>
              <a:r>
                <a:rPr lang="pt-BR" sz="1800" b="1"/>
                <a:t>A</a:t>
              </a:r>
              <a:endParaRPr lang="en-US" sz="1800" b="1"/>
            </a:p>
          </p:txBody>
        </p:sp>
      </p:grpSp>
      <p:sp>
        <p:nvSpPr>
          <p:cNvPr id="6200" name="Oval 56"/>
          <p:cNvSpPr>
            <a:spLocks noChangeArrowheads="1"/>
          </p:cNvSpPr>
          <p:nvPr/>
        </p:nvSpPr>
        <p:spPr bwMode="auto">
          <a:xfrm>
            <a:off x="3492500" y="4941888"/>
            <a:ext cx="1584325" cy="1916112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8470" name="Text Box 53"/>
          <p:cNvSpPr txBox="1">
            <a:spLocks noChangeArrowheads="1"/>
          </p:cNvSpPr>
          <p:nvPr/>
        </p:nvSpPr>
        <p:spPr bwMode="auto">
          <a:xfrm>
            <a:off x="1331913" y="508476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A</a:t>
            </a:r>
          </a:p>
          <a:p>
            <a:pPr eaLnBrk="1" hangingPunct="1"/>
            <a:r>
              <a:rPr lang="pt-BR" sz="1800" b="1"/>
              <a:t>B</a:t>
            </a:r>
          </a:p>
          <a:p>
            <a:pPr eaLnBrk="1" hangingPunct="1"/>
            <a:r>
              <a:rPr lang="pt-BR" sz="1800" b="1"/>
              <a:t>A</a:t>
            </a:r>
          </a:p>
          <a:p>
            <a:pPr eaLnBrk="1" hangingPunct="1"/>
            <a:r>
              <a:rPr lang="pt-BR" sz="1800" b="1"/>
              <a:t>B</a:t>
            </a:r>
          </a:p>
          <a:p>
            <a:pPr eaLnBrk="1" hangingPunct="1"/>
            <a:r>
              <a:rPr lang="pt-BR" sz="1800" b="1"/>
              <a:t>A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127422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sp>
        <p:nvSpPr>
          <p:cNvPr id="30723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B78E2403-17C3-1849-98E1-16A3E66AB7F7}" type="slidenum">
              <a:rPr lang="en-US" sz="1400" smtClean="0"/>
              <a:pPr algn="r" eaLnBrk="1" hangingPunct="1">
                <a:defRPr/>
              </a:pPr>
              <a:t>17</a:t>
            </a:fld>
            <a:endParaRPr lang="en-US" sz="1400" smtClean="0"/>
          </a:p>
        </p:txBody>
      </p:sp>
      <p:sp>
        <p:nvSpPr>
          <p:cNvPr id="20483" name="Text Box 40"/>
          <p:cNvSpPr txBox="1">
            <a:spLocks noChangeArrowheads="1"/>
          </p:cNvSpPr>
          <p:nvPr/>
        </p:nvSpPr>
        <p:spPr bwMode="auto">
          <a:xfrm>
            <a:off x="539750" y="1557338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Resultados</a:t>
            </a:r>
          </a:p>
          <a:p>
            <a:pPr eaLnBrk="1" hangingPunct="1"/>
            <a:r>
              <a:rPr lang="pt-BR" sz="2000" b="1"/>
              <a:t>Recursos Hídricos</a:t>
            </a:r>
            <a:endParaRPr lang="en-US" sz="2000" b="1"/>
          </a:p>
        </p:txBody>
      </p:sp>
      <p:sp>
        <p:nvSpPr>
          <p:cNvPr id="2" name="Rectangle 1"/>
          <p:cNvSpPr/>
          <p:nvPr/>
        </p:nvSpPr>
        <p:spPr>
          <a:xfrm>
            <a:off x="8388350" y="6188075"/>
            <a:ext cx="29845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5" name="TextBox 2"/>
          <p:cNvSpPr txBox="1">
            <a:spLocks noChangeArrowheads="1"/>
          </p:cNvSpPr>
          <p:nvPr/>
        </p:nvSpPr>
        <p:spPr bwMode="auto">
          <a:xfrm>
            <a:off x="468313" y="6094413"/>
            <a:ext cx="8496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/>
              <a:t>Investimentos realizados em iniciativas voltadas aos recursos hídricos em 2014 (em R$)</a:t>
            </a:r>
          </a:p>
        </p:txBody>
      </p:sp>
      <p:pic>
        <p:nvPicPr>
          <p:cNvPr id="20486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975" y="2524125"/>
            <a:ext cx="57372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8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sp>
        <p:nvSpPr>
          <p:cNvPr id="31747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41464EBC-84F9-0144-A8A6-8598C2781B51}" type="slidenum">
              <a:rPr lang="en-US" sz="1400" smtClean="0"/>
              <a:pPr algn="r" eaLnBrk="1" hangingPunct="1">
                <a:defRPr/>
              </a:pPr>
              <a:t>18</a:t>
            </a:fld>
            <a:endParaRPr lang="en-US" sz="1400" smtClean="0"/>
          </a:p>
        </p:txBody>
      </p:sp>
      <p:sp>
        <p:nvSpPr>
          <p:cNvPr id="21507" name="Text Box 40"/>
          <p:cNvSpPr txBox="1">
            <a:spLocks noChangeArrowheads="1"/>
          </p:cNvSpPr>
          <p:nvPr/>
        </p:nvSpPr>
        <p:spPr bwMode="auto">
          <a:xfrm>
            <a:off x="539750" y="1557338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Resultados</a:t>
            </a:r>
          </a:p>
          <a:p>
            <a:pPr eaLnBrk="1" hangingPunct="1"/>
            <a:r>
              <a:rPr lang="pt-BR" sz="2000" b="1"/>
              <a:t>Recursos Hídricos</a:t>
            </a:r>
            <a:endParaRPr lang="en-US" sz="2000" b="1"/>
          </a:p>
        </p:txBody>
      </p:sp>
      <p:sp>
        <p:nvSpPr>
          <p:cNvPr id="2" name="Rectangle 1"/>
          <p:cNvSpPr/>
          <p:nvPr/>
        </p:nvSpPr>
        <p:spPr>
          <a:xfrm>
            <a:off x="8388350" y="6188075"/>
            <a:ext cx="29845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509" name="TextBox 2"/>
          <p:cNvSpPr txBox="1">
            <a:spLocks noChangeArrowheads="1"/>
          </p:cNvSpPr>
          <p:nvPr/>
        </p:nvSpPr>
        <p:spPr bwMode="auto">
          <a:xfrm>
            <a:off x="468313" y="6094413"/>
            <a:ext cx="8496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/>
              <a:t>Área de influência de iniciativas voltadas aos recursos hídricos em 2014 (em hectares)</a:t>
            </a:r>
          </a:p>
        </p:txBody>
      </p:sp>
      <p:pic>
        <p:nvPicPr>
          <p:cNvPr id="2151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2444750"/>
            <a:ext cx="6135688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0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sp>
        <p:nvSpPr>
          <p:cNvPr id="25603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3624A75E-0CBF-344D-8A5D-3F9604C5B3D9}" type="slidenum">
              <a:rPr lang="en-US" sz="1400" smtClean="0"/>
              <a:pPr algn="r" eaLnBrk="1" hangingPunct="1">
                <a:defRPr/>
              </a:pPr>
              <a:t>19</a:t>
            </a:fld>
            <a:endParaRPr lang="en-US" sz="1400" smtClean="0"/>
          </a:p>
        </p:txBody>
      </p:sp>
      <p:sp>
        <p:nvSpPr>
          <p:cNvPr id="22531" name="Text Box 40"/>
          <p:cNvSpPr txBox="1">
            <a:spLocks noChangeArrowheads="1"/>
          </p:cNvSpPr>
          <p:nvPr/>
        </p:nvSpPr>
        <p:spPr bwMode="auto">
          <a:xfrm>
            <a:off x="539750" y="1557338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Resultados</a:t>
            </a:r>
          </a:p>
          <a:p>
            <a:pPr eaLnBrk="1" hangingPunct="1"/>
            <a:r>
              <a:rPr lang="pt-BR" sz="2000" b="1"/>
              <a:t>Mudanças Climáticas (Carbono)</a:t>
            </a:r>
            <a:endParaRPr lang="en-US" sz="2000" b="1"/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075" y="2265363"/>
            <a:ext cx="4937125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2"/>
          <p:cNvSpPr txBox="1">
            <a:spLocks noChangeArrowheads="1"/>
          </p:cNvSpPr>
          <p:nvPr/>
        </p:nvSpPr>
        <p:spPr bwMode="auto">
          <a:xfrm>
            <a:off x="755650" y="6188075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/>
              <a:t>Volume financeiro (em R$) estimado para iniciativas florestais de PSA relacionadas à mitigação das mudanças climáticas (Carbono) no Brasil</a:t>
            </a:r>
          </a:p>
        </p:txBody>
      </p:sp>
    </p:spTree>
    <p:extLst>
      <p:ext uri="{BB962C8B-B14F-4D97-AF65-F5344CB8AC3E}">
        <p14:creationId xmlns:p14="http://schemas.microsoft.com/office/powerpoint/2010/main" val="23409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87624" y="2780928"/>
            <a:ext cx="59046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err="1" smtClean="0">
                <a:latin typeface="Calibri"/>
                <a:ea typeface="ＭＳ 明朝"/>
                <a:cs typeface="Calibri"/>
              </a:rPr>
              <a:t>Quais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são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as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dimensões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dessas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	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oportunidades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/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mercados</a:t>
            </a:r>
            <a:r>
              <a:rPr lang="en-US" sz="2800" dirty="0" smtClean="0">
                <a:latin typeface="Calibri"/>
                <a:ea typeface="ＭＳ 明朝"/>
                <a:cs typeface="Calibri"/>
              </a:rPr>
              <a:t>?</a:t>
            </a:r>
            <a:endParaRPr lang="pt-BR" sz="28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5776" y="1661899"/>
            <a:ext cx="59761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err="1">
                <a:latin typeface="Calibri"/>
                <a:ea typeface="ＭＳ 明朝"/>
                <a:cs typeface="Calibri"/>
              </a:rPr>
              <a:t>Quais</a:t>
            </a:r>
            <a:r>
              <a:rPr lang="en-US" sz="2400" dirty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>
                <a:latin typeface="Calibri"/>
                <a:ea typeface="ＭＳ 明朝"/>
                <a:cs typeface="Calibri"/>
              </a:rPr>
              <a:t>são</a:t>
            </a:r>
            <a:r>
              <a:rPr lang="en-US" sz="2400" dirty="0">
                <a:latin typeface="Calibri"/>
                <a:ea typeface="ＭＳ 明朝"/>
                <a:cs typeface="Calibri"/>
              </a:rPr>
              <a:t> as </a:t>
            </a:r>
            <a:r>
              <a:rPr lang="en-US" sz="2400" dirty="0" err="1">
                <a:latin typeface="Calibri"/>
                <a:ea typeface="ＭＳ 明朝"/>
                <a:cs typeface="Calibri"/>
              </a:rPr>
              <a:t>principais</a:t>
            </a:r>
            <a:r>
              <a:rPr lang="en-US" sz="2400" dirty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>
                <a:latin typeface="Calibri"/>
                <a:ea typeface="ＭＳ 明朝"/>
                <a:cs typeface="Calibri"/>
              </a:rPr>
              <a:t>formas</a:t>
            </a:r>
            <a:r>
              <a:rPr lang="en-US" sz="2400" dirty="0">
                <a:latin typeface="Calibri"/>
                <a:ea typeface="ＭＳ 明朝"/>
                <a:cs typeface="Calibri"/>
              </a:rPr>
              <a:t> e </a:t>
            </a:r>
            <a:r>
              <a:rPr lang="en-US" sz="2400" dirty="0" err="1">
                <a:latin typeface="Calibri"/>
                <a:ea typeface="ＭＳ 明朝"/>
                <a:cs typeface="Calibri"/>
              </a:rPr>
              <a:t>categorias</a:t>
            </a:r>
            <a:r>
              <a:rPr lang="en-US" sz="2400" dirty="0">
                <a:latin typeface="Calibri"/>
                <a:ea typeface="ＭＳ 明朝"/>
                <a:cs typeface="Calibri"/>
              </a:rPr>
              <a:t> de </a:t>
            </a:r>
            <a:r>
              <a:rPr lang="en-US" sz="2400" dirty="0" err="1">
                <a:latin typeface="Calibri"/>
                <a:ea typeface="ＭＳ 明朝"/>
                <a:cs typeface="Calibri"/>
              </a:rPr>
              <a:t>pagamentos</a:t>
            </a:r>
            <a:r>
              <a:rPr lang="en-US" sz="2400" dirty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>
                <a:latin typeface="Calibri"/>
                <a:ea typeface="ＭＳ 明朝"/>
                <a:cs typeface="Calibri"/>
              </a:rPr>
              <a:t>por</a:t>
            </a:r>
            <a:r>
              <a:rPr lang="en-US" sz="2400" dirty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>
                <a:latin typeface="Calibri"/>
                <a:ea typeface="ＭＳ 明朝"/>
                <a:cs typeface="Calibri"/>
              </a:rPr>
              <a:t>serviços</a:t>
            </a:r>
            <a:r>
              <a:rPr lang="en-US" sz="2400" dirty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>
                <a:latin typeface="Calibri"/>
                <a:ea typeface="ＭＳ 明朝"/>
                <a:cs typeface="Calibri"/>
              </a:rPr>
              <a:t>ambientais</a:t>
            </a:r>
            <a:r>
              <a:rPr lang="en-US" sz="2800" dirty="0">
                <a:latin typeface="Calibri"/>
                <a:ea typeface="ＭＳ 明朝"/>
                <a:cs typeface="Calibri"/>
              </a:rPr>
              <a:t>? </a:t>
            </a:r>
            <a:endParaRPr lang="pt-BR" sz="28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7944" y="4994012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err="1" smtClean="0">
                <a:latin typeface="Calibri"/>
                <a:ea typeface="ＭＳ 明朝"/>
                <a:cs typeface="Calibri"/>
              </a:rPr>
              <a:t>Quais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são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os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benefícios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sociais</a:t>
            </a:r>
            <a:r>
              <a:rPr lang="en-US" sz="2800" dirty="0" smtClean="0">
                <a:latin typeface="Calibri"/>
                <a:ea typeface="ＭＳ 明朝"/>
                <a:cs typeface="Calibri"/>
              </a:rPr>
              <a:t>?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endParaRPr lang="pt-BR" sz="24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4088" y="3717032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err="1" smtClean="0">
                <a:latin typeface="Calibri"/>
                <a:ea typeface="ＭＳ 明朝"/>
                <a:cs typeface="Calibri"/>
              </a:rPr>
              <a:t>Quem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são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os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envolvidos</a:t>
            </a:r>
            <a:r>
              <a:rPr lang="en-US" sz="2800" dirty="0" smtClean="0">
                <a:latin typeface="Calibri"/>
                <a:ea typeface="ＭＳ 明朝"/>
                <a:cs typeface="Calibri"/>
              </a:rPr>
              <a:t>? </a:t>
            </a:r>
            <a:endParaRPr lang="pt-BR" sz="28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1680" y="5694347"/>
            <a:ext cx="71287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err="1" smtClean="0">
                <a:latin typeface="Calibri"/>
                <a:ea typeface="ＭＳ 明朝"/>
                <a:cs typeface="Calibri"/>
              </a:rPr>
              <a:t>Quais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são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as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principais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barreiras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e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oportunidades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no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futuro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próximo</a:t>
            </a:r>
            <a:r>
              <a:rPr lang="en-US" sz="2800" dirty="0" smtClean="0">
                <a:latin typeface="Calibri"/>
                <a:ea typeface="ＭＳ 明朝"/>
                <a:cs typeface="Calibri"/>
              </a:rPr>
              <a:t>?</a:t>
            </a:r>
            <a:endParaRPr lang="pt-BR" sz="24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608" y="3861048"/>
            <a:ext cx="37444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400" dirty="0" smtClean="0">
                <a:latin typeface="Calibri"/>
                <a:ea typeface="ＭＳ 明朝"/>
                <a:cs typeface="Calibri"/>
              </a:rPr>
              <a:t>Como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é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possível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avançar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com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estes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instrumentos</a:t>
            </a:r>
            <a:r>
              <a:rPr lang="en-US" sz="2800" dirty="0" smtClean="0">
                <a:latin typeface="Calibri"/>
                <a:ea typeface="ＭＳ 明朝"/>
                <a:cs typeface="Calibri"/>
              </a:rPr>
              <a:t>?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endParaRPr lang="pt-BR" sz="24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2225" y="332656"/>
            <a:ext cx="46799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alibri"/>
                <a:ea typeface="ＭＳ 明朝"/>
                <a:cs typeface="Calibri"/>
              </a:rPr>
              <a:t>O MERCADO</a:t>
            </a:r>
            <a:endParaRPr lang="pt-BR" sz="3200" dirty="0">
              <a:effectLst/>
              <a:latin typeface="Cambria"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329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sp>
        <p:nvSpPr>
          <p:cNvPr id="26627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643BD878-0D5C-4346-B0EB-C5396FC7D9CF}" type="slidenum">
              <a:rPr lang="en-US" sz="1400" smtClean="0"/>
              <a:pPr algn="r" eaLnBrk="1" hangingPunct="1">
                <a:defRPr/>
              </a:pPr>
              <a:t>20</a:t>
            </a:fld>
            <a:endParaRPr lang="en-US" sz="1400" smtClean="0"/>
          </a:p>
        </p:txBody>
      </p:sp>
      <p:sp>
        <p:nvSpPr>
          <p:cNvPr id="23555" name="Text Box 40"/>
          <p:cNvSpPr txBox="1">
            <a:spLocks noChangeArrowheads="1"/>
          </p:cNvSpPr>
          <p:nvPr/>
        </p:nvSpPr>
        <p:spPr bwMode="auto">
          <a:xfrm>
            <a:off x="539750" y="1557338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Resultados</a:t>
            </a:r>
          </a:p>
          <a:p>
            <a:pPr eaLnBrk="1" hangingPunct="1"/>
            <a:r>
              <a:rPr lang="pt-BR" sz="2000" b="1"/>
              <a:t>Mudanças Climáticas (Carbono)</a:t>
            </a:r>
            <a:endParaRPr lang="en-US" sz="2000" b="1"/>
          </a:p>
        </p:txBody>
      </p:sp>
      <p:sp>
        <p:nvSpPr>
          <p:cNvPr id="2" name="Rectangle 1"/>
          <p:cNvSpPr/>
          <p:nvPr/>
        </p:nvSpPr>
        <p:spPr>
          <a:xfrm>
            <a:off x="8388350" y="6188075"/>
            <a:ext cx="29845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107950" y="5949280"/>
            <a:ext cx="8928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 dirty="0"/>
              <a:t>Contribuição no volume financeiro (em </a:t>
            </a:r>
            <a:r>
              <a:rPr lang="pt-BR" sz="1800" dirty="0" err="1"/>
              <a:t>R</a:t>
            </a:r>
            <a:r>
              <a:rPr lang="pt-BR" sz="1800" dirty="0"/>
              <a:t>$) estimado para iniciativas florestais de PSA relacionadas à mitigação das mudanças climáticas, em função do tipo de mercado</a:t>
            </a:r>
          </a:p>
        </p:txBody>
      </p:sp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508" y="2348880"/>
            <a:ext cx="4711700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91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sp>
        <p:nvSpPr>
          <p:cNvPr id="27651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5DF95EE2-699F-AA46-9A50-1D251D33519F}" type="slidenum">
              <a:rPr lang="en-US" sz="1400" smtClean="0"/>
              <a:pPr algn="r" eaLnBrk="1" hangingPunct="1">
                <a:defRPr/>
              </a:pPr>
              <a:t>21</a:t>
            </a:fld>
            <a:endParaRPr lang="en-US" sz="1400" smtClean="0"/>
          </a:p>
        </p:txBody>
      </p:sp>
      <p:sp>
        <p:nvSpPr>
          <p:cNvPr id="24579" name="Text Box 40"/>
          <p:cNvSpPr txBox="1">
            <a:spLocks noChangeArrowheads="1"/>
          </p:cNvSpPr>
          <p:nvPr/>
        </p:nvSpPr>
        <p:spPr bwMode="auto">
          <a:xfrm>
            <a:off x="539750" y="1557338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Resultados</a:t>
            </a:r>
          </a:p>
          <a:p>
            <a:pPr eaLnBrk="1" hangingPunct="1"/>
            <a:r>
              <a:rPr lang="pt-BR" sz="2000" b="1"/>
              <a:t>Mudanças Climáticas (Carbono)</a:t>
            </a:r>
            <a:endParaRPr lang="en-US" sz="2000" b="1"/>
          </a:p>
        </p:txBody>
      </p:sp>
      <p:sp>
        <p:nvSpPr>
          <p:cNvPr id="2" name="Rectangle 1"/>
          <p:cNvSpPr/>
          <p:nvPr/>
        </p:nvSpPr>
        <p:spPr>
          <a:xfrm>
            <a:off x="8388350" y="6188075"/>
            <a:ext cx="29845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539750" y="6188075"/>
            <a:ext cx="849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/>
              <a:t>Área impactada (em hectares) estimada para iniciativas de PSA relacionadas à mitigação das mudanças climáticas (Carbono) no Brasil</a:t>
            </a:r>
          </a:p>
        </p:txBody>
      </p:sp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2322513"/>
            <a:ext cx="5080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6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sp>
        <p:nvSpPr>
          <p:cNvPr id="28675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85DC18B9-6A63-394D-9DA3-ADF7143317F4}" type="slidenum">
              <a:rPr lang="en-US" sz="1400" smtClean="0"/>
              <a:pPr algn="r" eaLnBrk="1" hangingPunct="1">
                <a:defRPr/>
              </a:pPr>
              <a:t>22</a:t>
            </a:fld>
            <a:endParaRPr lang="en-US" sz="1400" smtClean="0"/>
          </a:p>
        </p:txBody>
      </p:sp>
      <p:sp>
        <p:nvSpPr>
          <p:cNvPr id="25603" name="Text Box 40"/>
          <p:cNvSpPr txBox="1">
            <a:spLocks noChangeArrowheads="1"/>
          </p:cNvSpPr>
          <p:nvPr/>
        </p:nvSpPr>
        <p:spPr bwMode="auto">
          <a:xfrm>
            <a:off x="539750" y="1557338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Resultados</a:t>
            </a:r>
          </a:p>
          <a:p>
            <a:pPr eaLnBrk="1" hangingPunct="1"/>
            <a:r>
              <a:rPr lang="pt-BR" sz="2000" b="1"/>
              <a:t>Mudanças Climáticas (Carbono)</a:t>
            </a:r>
            <a:endParaRPr lang="en-US" sz="2000" b="1"/>
          </a:p>
        </p:txBody>
      </p:sp>
      <p:sp>
        <p:nvSpPr>
          <p:cNvPr id="2" name="Rectangle 1"/>
          <p:cNvSpPr/>
          <p:nvPr/>
        </p:nvSpPr>
        <p:spPr>
          <a:xfrm>
            <a:off x="8388350" y="6188075"/>
            <a:ext cx="29845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5" name="TextBox 2"/>
          <p:cNvSpPr txBox="1">
            <a:spLocks noChangeArrowheads="1"/>
          </p:cNvSpPr>
          <p:nvPr/>
        </p:nvSpPr>
        <p:spPr bwMode="auto">
          <a:xfrm>
            <a:off x="539750" y="6188075"/>
            <a:ext cx="849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/>
              <a:t>Área impactada (em hectares) estimada para iniciativas de PSA relacionadas à mitigação das mudanças climáticas, em função do tipo de mercado</a:t>
            </a:r>
          </a:p>
        </p:txBody>
      </p: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325" y="2265363"/>
            <a:ext cx="5095875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sp>
        <p:nvSpPr>
          <p:cNvPr id="39939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2BA416B4-55AD-2E41-95F4-91233A4799AC}" type="slidenum">
              <a:rPr lang="en-US" sz="1400" smtClean="0"/>
              <a:pPr algn="r" eaLnBrk="1" hangingPunct="1">
                <a:defRPr/>
              </a:pPr>
              <a:t>23</a:t>
            </a:fld>
            <a:endParaRPr lang="en-US" sz="1400" smtClean="0"/>
          </a:p>
        </p:txBody>
      </p:sp>
      <p:sp>
        <p:nvSpPr>
          <p:cNvPr id="31747" name="Text Box 40"/>
          <p:cNvSpPr txBox="1">
            <a:spLocks noChangeArrowheads="1"/>
          </p:cNvSpPr>
          <p:nvPr/>
        </p:nvSpPr>
        <p:spPr bwMode="auto">
          <a:xfrm>
            <a:off x="539750" y="1557338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Resultados</a:t>
            </a:r>
          </a:p>
          <a:p>
            <a:pPr eaLnBrk="1" hangingPunct="1"/>
            <a:r>
              <a:rPr lang="pt-BR" sz="2000" b="1"/>
              <a:t>Múltiplos</a:t>
            </a:r>
            <a:endParaRPr lang="en-US" sz="2000" b="1"/>
          </a:p>
        </p:txBody>
      </p:sp>
      <p:sp>
        <p:nvSpPr>
          <p:cNvPr id="2" name="Rectangle 1"/>
          <p:cNvSpPr/>
          <p:nvPr/>
        </p:nvSpPr>
        <p:spPr>
          <a:xfrm>
            <a:off x="8388350" y="6188075"/>
            <a:ext cx="29845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468313" y="6094413"/>
            <a:ext cx="8496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/>
              <a:t>Área de abrangência das iniciativas de PSA com múltiplos benefícios ambientais, por tipologia (em hectares)</a:t>
            </a: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13" y="2416175"/>
            <a:ext cx="5792787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sp>
        <p:nvSpPr>
          <p:cNvPr id="29699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A148C023-961D-DC43-A875-BFE4CB85F9BC}" type="slidenum">
              <a:rPr lang="en-US" sz="1400" smtClean="0"/>
              <a:pPr algn="r" eaLnBrk="1" hangingPunct="1">
                <a:defRPr/>
              </a:pPr>
              <a:t>24</a:t>
            </a:fld>
            <a:endParaRPr lang="en-US" sz="1400" smtClean="0"/>
          </a:p>
        </p:txBody>
      </p:sp>
      <p:sp>
        <p:nvSpPr>
          <p:cNvPr id="36867" name="Text Box 40"/>
          <p:cNvSpPr txBox="1">
            <a:spLocks noChangeArrowheads="1"/>
          </p:cNvSpPr>
          <p:nvPr/>
        </p:nvSpPr>
        <p:spPr bwMode="auto">
          <a:xfrm>
            <a:off x="539750" y="1412875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Recursos Hídricos</a:t>
            </a:r>
            <a:endParaRPr lang="en-US" sz="2000" b="1"/>
          </a:p>
        </p:txBody>
      </p:sp>
      <p:pic>
        <p:nvPicPr>
          <p:cNvPr id="3686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1792288"/>
            <a:ext cx="7343775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15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sp>
        <p:nvSpPr>
          <p:cNvPr id="24579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11F80827-F31B-BE47-8DC4-400F8DCCB02E}" type="slidenum">
              <a:rPr lang="en-US" sz="1400" smtClean="0"/>
              <a:pPr algn="r" eaLnBrk="1" hangingPunct="1">
                <a:defRPr/>
              </a:pPr>
              <a:t>25</a:t>
            </a:fld>
            <a:endParaRPr lang="en-US" sz="1400" smtClean="0"/>
          </a:p>
        </p:txBody>
      </p:sp>
      <p:sp>
        <p:nvSpPr>
          <p:cNvPr id="37891" name="Text Box 40"/>
          <p:cNvSpPr txBox="1">
            <a:spLocks noChangeArrowheads="1"/>
          </p:cNvSpPr>
          <p:nvPr/>
        </p:nvSpPr>
        <p:spPr bwMode="auto">
          <a:xfrm>
            <a:off x="539750" y="1412875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Mudanças Climáticas (Carbono)</a:t>
            </a:r>
            <a:endParaRPr lang="en-US" sz="2000" b="1"/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1812925"/>
            <a:ext cx="73437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4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sp>
        <p:nvSpPr>
          <p:cNvPr id="32771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CB08D887-263C-614E-9A91-3CF090F0C732}" type="slidenum">
              <a:rPr lang="en-US" sz="1400" smtClean="0"/>
              <a:pPr algn="r" eaLnBrk="1" hangingPunct="1">
                <a:defRPr/>
              </a:pPr>
              <a:t>26</a:t>
            </a:fld>
            <a:endParaRPr lang="en-US" sz="1400" smtClean="0"/>
          </a:p>
        </p:txBody>
      </p:sp>
      <p:sp>
        <p:nvSpPr>
          <p:cNvPr id="38915" name="Text Box 40"/>
          <p:cNvSpPr txBox="1">
            <a:spLocks noChangeArrowheads="1"/>
          </p:cNvSpPr>
          <p:nvPr/>
        </p:nvSpPr>
        <p:spPr bwMode="auto">
          <a:xfrm>
            <a:off x="539750" y="1412875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Biodiversidade</a:t>
            </a:r>
            <a:endParaRPr lang="en-US" sz="2000" b="1"/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825625"/>
            <a:ext cx="72707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8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40"/>
          <p:cNvSpPr txBox="1">
            <a:spLocks noChangeArrowheads="1"/>
          </p:cNvSpPr>
          <p:nvPr/>
        </p:nvSpPr>
        <p:spPr bwMode="auto">
          <a:xfrm>
            <a:off x="395288" y="333375"/>
            <a:ext cx="7848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/>
              <a:t>Matriz Brasileira de Serviços Ecossistêmicos</a:t>
            </a:r>
            <a:endParaRPr lang="en-US" sz="3200" b="1"/>
          </a:p>
        </p:txBody>
      </p:sp>
      <p:sp>
        <p:nvSpPr>
          <p:cNvPr id="38915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28609ABA-EF11-2345-8686-37D8995F5D67}" type="slidenum">
              <a:rPr lang="en-US" sz="1400" smtClean="0"/>
              <a:pPr algn="r" eaLnBrk="1" hangingPunct="1">
                <a:defRPr/>
              </a:pPr>
              <a:t>27</a:t>
            </a:fld>
            <a:endParaRPr lang="en-US" sz="1400" smtClean="0"/>
          </a:p>
        </p:txBody>
      </p:sp>
      <p:sp>
        <p:nvSpPr>
          <p:cNvPr id="39939" name="Text Box 40"/>
          <p:cNvSpPr txBox="1">
            <a:spLocks noChangeArrowheads="1"/>
          </p:cNvSpPr>
          <p:nvPr/>
        </p:nvSpPr>
        <p:spPr bwMode="auto">
          <a:xfrm>
            <a:off x="539750" y="1412875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Múltiplos</a:t>
            </a:r>
            <a:endParaRPr lang="en-US" sz="2000" b="1"/>
          </a:p>
        </p:txBody>
      </p:sp>
      <p:pic>
        <p:nvPicPr>
          <p:cNvPr id="39940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812925"/>
            <a:ext cx="727075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7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2225" y="332656"/>
            <a:ext cx="46799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alibri"/>
                <a:ea typeface="ＭＳ 明朝"/>
                <a:cs typeface="Calibri"/>
              </a:rPr>
              <a:t>A “MATRIZ”</a:t>
            </a:r>
            <a:endParaRPr lang="pt-BR" sz="32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7664" y="1148552"/>
            <a:ext cx="705678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Calibri"/>
                <a:ea typeface="ＭＳ 明朝"/>
                <a:cs typeface="Calibri"/>
              </a:rPr>
              <a:t>Para responder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algumas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questões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e </a:t>
            </a:r>
            <a:r>
              <a:rPr lang="en-US" sz="2400" b="1" dirty="0" err="1" smtClean="0">
                <a:latin typeface="Calibri"/>
                <a:ea typeface="ＭＳ 明朝"/>
                <a:cs typeface="Calibri"/>
              </a:rPr>
              <a:t>mapear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a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situação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dos dos </a:t>
            </a:r>
            <a:r>
              <a:rPr lang="en-US" sz="2400" b="1" dirty="0" err="1" smtClean="0">
                <a:latin typeface="Calibri"/>
                <a:ea typeface="ＭＳ 明朝"/>
                <a:cs typeface="Calibri"/>
              </a:rPr>
              <a:t>esquemas</a:t>
            </a:r>
            <a:r>
              <a:rPr lang="en-US" sz="2400" b="1" dirty="0" smtClean="0">
                <a:latin typeface="Calibri"/>
                <a:ea typeface="ＭＳ 明朝"/>
                <a:cs typeface="Calibri"/>
              </a:rPr>
              <a:t> de PSA 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e </a:t>
            </a:r>
            <a:r>
              <a:rPr lang="en-US" sz="2400" b="1" dirty="0" err="1" smtClean="0">
                <a:latin typeface="Calibri"/>
                <a:ea typeface="ＭＳ 明朝"/>
                <a:cs typeface="Calibri"/>
              </a:rPr>
              <a:t>compensação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por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serviços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400" dirty="0" err="1" smtClean="0">
                <a:latin typeface="Calibri"/>
                <a:ea typeface="ＭＳ 明朝"/>
                <a:cs typeface="Calibri"/>
              </a:rPr>
              <a:t>ambientais</a:t>
            </a:r>
            <a:r>
              <a:rPr lang="en-US" sz="2400" dirty="0" smtClean="0">
                <a:latin typeface="Calibri"/>
                <a:ea typeface="ＭＳ 明朝"/>
                <a:cs typeface="Calibri"/>
              </a:rPr>
              <a:t> : </a:t>
            </a:r>
            <a:endParaRPr lang="pt-BR" sz="28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79712" y="2492896"/>
            <a:ext cx="1944216" cy="864096"/>
          </a:xfrm>
          <a:prstGeom prst="roundRect">
            <a:avLst/>
          </a:prstGeom>
          <a:solidFill>
            <a:srgbClr val="008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2004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763688" y="3933056"/>
            <a:ext cx="65527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Alguns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aspectos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da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Matriz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são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atualizados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anualmente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: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carbono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água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biodiversidade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*</a:t>
            </a:r>
          </a:p>
          <a:p>
            <a:pPr marL="342900" lvl="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Está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em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constante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aprimoramento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;</a:t>
            </a:r>
          </a:p>
          <a:p>
            <a:pPr marL="342900" lvl="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ajuda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visualizar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acompanhar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, de forma simples e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direta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, as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tendências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globais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regionais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dos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mercados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dos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serviços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ambientais</a:t>
            </a:r>
            <a:endParaRPr lang="pt-BR" sz="2000" dirty="0">
              <a:solidFill>
                <a:srgbClr val="000000"/>
              </a:solidFill>
              <a:latin typeface="Cambria"/>
              <a:ea typeface="ＭＳ 明朝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63888" y="2780928"/>
            <a:ext cx="5256584" cy="9361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Forest Trends </a:t>
            </a:r>
            <a:r>
              <a:rPr lang="en-US" dirty="0" err="1" smtClean="0"/>
              <a:t>desenvolveu</a:t>
            </a:r>
            <a:r>
              <a:rPr lang="en-US" dirty="0" smtClean="0"/>
              <a:t> um </a:t>
            </a:r>
            <a:r>
              <a:rPr lang="en-US" dirty="0" err="1" smtClean="0"/>
              <a:t>quadro</a:t>
            </a:r>
            <a:r>
              <a:rPr lang="en-US" dirty="0" smtClean="0"/>
              <a:t> de </a:t>
            </a:r>
            <a:r>
              <a:rPr lang="en-US" dirty="0" err="1" smtClean="0"/>
              <a:t>informações</a:t>
            </a:r>
            <a:r>
              <a:rPr lang="en-US" dirty="0" smtClean="0"/>
              <a:t> </a:t>
            </a:r>
            <a:r>
              <a:rPr lang="en-US" dirty="0" err="1" smtClean="0"/>
              <a:t>resumidas</a:t>
            </a:r>
            <a:r>
              <a:rPr lang="en-US" dirty="0" smtClean="0"/>
              <a:t> </a:t>
            </a:r>
            <a:r>
              <a:rPr lang="en-US" dirty="0" err="1" smtClean="0"/>
              <a:t>chamado</a:t>
            </a:r>
            <a:r>
              <a:rPr lang="en-US" dirty="0" smtClean="0"/>
              <a:t> de “</a:t>
            </a:r>
            <a:r>
              <a:rPr lang="en-US" dirty="0" err="1" smtClean="0"/>
              <a:t>Matriz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59633" y="6011996"/>
            <a:ext cx="7884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</a:p>
          <a:p>
            <a:r>
              <a:rPr lang="en-US" sz="1200" dirty="0" smtClean="0"/>
              <a:t>State </a:t>
            </a:r>
            <a:r>
              <a:rPr lang="en-US" sz="1200" dirty="0"/>
              <a:t>of Carbon Market </a:t>
            </a:r>
            <a:r>
              <a:rPr lang="en-US" sz="1200" dirty="0">
                <a:hlinkClick r:id="rId3"/>
              </a:rPr>
              <a:t>http://www.forest-trends.org/vcm2014.</a:t>
            </a:r>
            <a:r>
              <a:rPr lang="en-US" sz="1200" dirty="0" smtClean="0">
                <a:hlinkClick r:id="rId3"/>
              </a:rPr>
              <a:t>php</a:t>
            </a:r>
            <a:endParaRPr lang="en-US" sz="1200" dirty="0" smtClean="0"/>
          </a:p>
          <a:p>
            <a:r>
              <a:rPr lang="en-US" sz="1200" dirty="0"/>
              <a:t>State of Biodiversity </a:t>
            </a:r>
            <a:r>
              <a:rPr lang="en-US" sz="1200" dirty="0" err="1"/>
              <a:t>Mkts</a:t>
            </a:r>
            <a:r>
              <a:rPr lang="en-US" sz="1200" dirty="0"/>
              <a:t> </a:t>
            </a:r>
            <a:r>
              <a:rPr lang="en-US" sz="1200" dirty="0">
                <a:hlinkClick r:id="rId4"/>
              </a:rPr>
              <a:t>http://www.forest-trends.org/publication_details.php?publicationID=</a:t>
            </a:r>
            <a:r>
              <a:rPr lang="en-US" sz="1200" dirty="0" smtClean="0">
                <a:hlinkClick r:id="rId4"/>
              </a:rPr>
              <a:t>2848</a:t>
            </a:r>
            <a:endParaRPr lang="en-US" sz="1200" dirty="0" smtClean="0"/>
          </a:p>
          <a:p>
            <a:r>
              <a:rPr lang="en-US" sz="1200" dirty="0"/>
              <a:t>State of Water </a:t>
            </a:r>
            <a:r>
              <a:rPr lang="en-US" sz="1200" dirty="0" err="1"/>
              <a:t>Mkts</a:t>
            </a:r>
            <a:r>
              <a:rPr lang="en-US" sz="1200" dirty="0"/>
              <a:t> http://</a:t>
            </a:r>
            <a:r>
              <a:rPr lang="en-US" sz="1200" dirty="0" err="1"/>
              <a:t>www.forest-trends.org</a:t>
            </a:r>
            <a:r>
              <a:rPr lang="en-US" sz="1200" dirty="0"/>
              <a:t>/documents/files/doc_3308.pdf</a:t>
            </a:r>
          </a:p>
        </p:txBody>
      </p:sp>
    </p:spTree>
    <p:extLst>
      <p:ext uri="{BB962C8B-B14F-4D97-AF65-F5344CB8AC3E}">
        <p14:creationId xmlns:p14="http://schemas.microsoft.com/office/powerpoint/2010/main" val="78806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1816363"/>
            <a:ext cx="780541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1200"/>
              </a:spcAft>
              <a:buFont typeface="Wingdings" charset="2"/>
              <a:buChar char="ü"/>
              <a:tabLst>
                <a:tab pos="139700" algn="l"/>
                <a:tab pos="457200" algn="l"/>
              </a:tabLst>
            </a:pP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Estabelecer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uma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b="1" dirty="0" err="1" smtClean="0">
                <a:effectLst/>
                <a:latin typeface="Calibri"/>
                <a:ea typeface="ＭＳ 明朝"/>
                <a:cs typeface="Calibri"/>
              </a:rPr>
              <a:t>plataforma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que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permita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ao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público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em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geral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acessar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, </a:t>
            </a:r>
            <a:r>
              <a:rPr lang="en-US" sz="2000" i="1" dirty="0" smtClean="0">
                <a:effectLst/>
                <a:latin typeface="Calibri"/>
                <a:ea typeface="ＭＳ 明朝"/>
                <a:cs typeface="Calibri"/>
              </a:rPr>
              <a:t>online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,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informações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sobre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iniciativas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de PSA no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Brasil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e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que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esteja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conectada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com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outras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plataformas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. </a:t>
            </a:r>
          </a:p>
          <a:p>
            <a:pPr lvl="1">
              <a:spcAft>
                <a:spcPts val="1200"/>
              </a:spcAft>
              <a:tabLst>
                <a:tab pos="139700" algn="l"/>
                <a:tab pos="457200" algn="l"/>
              </a:tabLst>
            </a:pPr>
            <a:endParaRPr lang="pt-BR" sz="2000" dirty="0" smtClean="0">
              <a:effectLst/>
              <a:latin typeface="Cambria"/>
              <a:ea typeface="ＭＳ 明朝"/>
              <a:cs typeface="Times New Roman"/>
            </a:endParaRPr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  <a:tabLst>
                <a:tab pos="139700" algn="l"/>
                <a:tab pos="457200" algn="l"/>
              </a:tabLst>
            </a:pP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Fomentar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明朝"/>
                <a:cs typeface="Calibri"/>
              </a:rPr>
              <a:t>pagamentos</a:t>
            </a:r>
            <a:r>
              <a:rPr lang="en-US" sz="20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明朝"/>
                <a:cs typeface="Calibri"/>
              </a:rPr>
              <a:t>por</a:t>
            </a:r>
            <a:r>
              <a:rPr lang="en-US" sz="20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明朝"/>
                <a:cs typeface="Calibri"/>
              </a:rPr>
              <a:t>serviços</a:t>
            </a:r>
            <a:r>
              <a:rPr lang="en-US" sz="20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明朝"/>
                <a:cs typeface="Calibri"/>
              </a:rPr>
              <a:t>ambientais</a:t>
            </a:r>
            <a:r>
              <a:rPr lang="en-US" sz="20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明朝"/>
                <a:cs typeface="Calibri"/>
              </a:rPr>
              <a:t>que</a:t>
            </a:r>
            <a:r>
              <a:rPr lang="en-US" sz="20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明朝"/>
                <a:cs typeface="Calibri"/>
              </a:rPr>
              <a:t>beneficiem</a:t>
            </a:r>
            <a:r>
              <a:rPr lang="en-US" sz="2000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000" b="1" dirty="0" err="1">
                <a:latin typeface="Calibri"/>
                <a:ea typeface="ＭＳ 明朝"/>
                <a:cs typeface="Calibri"/>
              </a:rPr>
              <a:t>provedores</a:t>
            </a:r>
            <a:r>
              <a:rPr lang="en-US" sz="2000" b="1" dirty="0">
                <a:latin typeface="Calibri"/>
                <a:ea typeface="ＭＳ 明朝"/>
                <a:cs typeface="Calibri"/>
              </a:rPr>
              <a:t> e </a:t>
            </a:r>
            <a:r>
              <a:rPr lang="en-US" sz="2000" b="1" dirty="0" err="1" smtClean="0">
                <a:latin typeface="Calibri"/>
                <a:ea typeface="ＭＳ 明朝"/>
                <a:cs typeface="Calibri"/>
              </a:rPr>
              <a:t>usuários</a:t>
            </a:r>
            <a:r>
              <a:rPr lang="en-US" sz="2000" b="1" dirty="0" smtClean="0"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>
                <a:latin typeface="Calibri"/>
                <a:ea typeface="ＭＳ 明朝"/>
                <a:cs typeface="Calibri"/>
              </a:rPr>
              <a:t>de </a:t>
            </a:r>
            <a:r>
              <a:rPr lang="en-US" sz="2000" dirty="0" err="1">
                <a:latin typeface="Calibri"/>
                <a:ea typeface="ＭＳ 明朝"/>
                <a:cs typeface="Calibri"/>
              </a:rPr>
              <a:t>servicos</a:t>
            </a:r>
            <a:r>
              <a:rPr lang="en-US" sz="2000" dirty="0"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明朝"/>
                <a:cs typeface="Calibri"/>
              </a:rPr>
              <a:t>ambientais</a:t>
            </a:r>
            <a:r>
              <a:rPr lang="en-US" sz="2000" dirty="0" smtClean="0">
                <a:latin typeface="Calibri"/>
                <a:ea typeface="ＭＳ 明朝"/>
                <a:cs typeface="Calibri"/>
              </a:rPr>
              <a:t>, 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dos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diversos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biomas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e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ecossistemas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brasileiros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. </a:t>
            </a:r>
            <a:endParaRPr lang="pt-BR" sz="2000" dirty="0" smtClean="0">
              <a:effectLst/>
              <a:latin typeface="Cambria"/>
              <a:ea typeface="ＭＳ 明朝"/>
              <a:cs typeface="Times New Roman"/>
            </a:endParaRPr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  <a:tabLst>
                <a:tab pos="139700" algn="l"/>
                <a:tab pos="457200" algn="l"/>
              </a:tabLst>
            </a:pP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Relacionar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investidores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,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usuários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,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provedores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e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intermediários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e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identificar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oportunidades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para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a </a:t>
            </a:r>
            <a:r>
              <a:rPr lang="en-US" sz="2000" b="1" dirty="0" err="1" smtClean="0">
                <a:effectLst/>
                <a:latin typeface="Calibri"/>
                <a:ea typeface="ＭＳ 明朝"/>
                <a:cs typeface="Calibri"/>
              </a:rPr>
              <a:t>negociação</a:t>
            </a:r>
            <a:r>
              <a:rPr lang="en-US" sz="2000" b="1" dirty="0" smtClean="0">
                <a:effectLst/>
                <a:latin typeface="Calibri"/>
                <a:ea typeface="ＭＳ 明朝"/>
                <a:cs typeface="Calibri"/>
              </a:rPr>
              <a:t> de </a:t>
            </a:r>
            <a:r>
              <a:rPr lang="en-US" sz="2000" b="1" dirty="0" err="1" smtClean="0">
                <a:effectLst/>
                <a:latin typeface="Calibri"/>
                <a:ea typeface="ＭＳ 明朝"/>
                <a:cs typeface="Calibri"/>
              </a:rPr>
              <a:t>acordos</a:t>
            </a:r>
            <a:r>
              <a:rPr lang="en-US" sz="2000" b="1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(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mercados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transversais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) de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serviços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ambientais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. </a:t>
            </a:r>
            <a:endParaRPr lang="pt-BR" sz="2000" dirty="0" smtClean="0">
              <a:effectLst/>
              <a:latin typeface="Cambria"/>
              <a:ea typeface="ＭＳ 明朝"/>
              <a:cs typeface="Times New Roman"/>
            </a:endParaRPr>
          </a:p>
          <a:p>
            <a:pPr marL="800100" lvl="1" indent="-342900">
              <a:spcAft>
                <a:spcPts val="1200"/>
              </a:spcAft>
              <a:buFont typeface="Wingdings" charset="2"/>
              <a:buChar char="ü"/>
              <a:tabLst>
                <a:tab pos="139700" algn="l"/>
                <a:tab pos="457200" algn="l"/>
              </a:tabLst>
            </a:pP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Apontar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formas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de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investimentos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,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métodos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e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procedimentos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de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valorização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,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medição</a:t>
            </a:r>
            <a:r>
              <a:rPr lang="en-US" sz="2000" dirty="0"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e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monitoramento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de PSA, e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melhores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práticas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, </a:t>
            </a:r>
            <a:r>
              <a:rPr lang="en-US" sz="2000" dirty="0" err="1" smtClean="0">
                <a:effectLst/>
                <a:latin typeface="Calibri"/>
                <a:ea typeface="ＭＳ 明朝"/>
                <a:cs typeface="Calibri"/>
              </a:rPr>
              <a:t>para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 a </a:t>
            </a:r>
            <a:r>
              <a:rPr lang="en-US" sz="2000" b="1" dirty="0" err="1" smtClean="0">
                <a:effectLst/>
                <a:latin typeface="Calibri"/>
                <a:ea typeface="ＭＳ 明朝"/>
                <a:cs typeface="Calibri"/>
              </a:rPr>
              <a:t>recomendação</a:t>
            </a:r>
            <a:r>
              <a:rPr lang="en-US" sz="2000" b="1" dirty="0" smtClean="0">
                <a:effectLst/>
                <a:latin typeface="Calibri"/>
                <a:ea typeface="ＭＳ 明朝"/>
                <a:cs typeface="Calibri"/>
              </a:rPr>
              <a:t> de </a:t>
            </a:r>
            <a:r>
              <a:rPr lang="en-US" sz="2000" b="1" dirty="0" err="1" smtClean="0">
                <a:effectLst/>
                <a:latin typeface="Calibri"/>
                <a:ea typeface="ＭＳ 明朝"/>
                <a:cs typeface="Calibri"/>
              </a:rPr>
              <a:t>política</a:t>
            </a:r>
            <a:r>
              <a:rPr lang="en-US" sz="2000" b="1" dirty="0" smtClean="0">
                <a:effectLst/>
                <a:latin typeface="Calibri"/>
                <a:ea typeface="ＭＳ 明朝"/>
                <a:cs typeface="Calibri"/>
              </a:rPr>
              <a:t> </a:t>
            </a:r>
            <a:r>
              <a:rPr lang="en-US" sz="2000" b="1" dirty="0" err="1" smtClean="0">
                <a:effectLst/>
                <a:latin typeface="Calibri"/>
                <a:ea typeface="ＭＳ 明朝"/>
                <a:cs typeface="Calibri"/>
              </a:rPr>
              <a:t>públicas</a:t>
            </a:r>
            <a:r>
              <a:rPr lang="en-US" sz="2000" dirty="0" smtClean="0">
                <a:effectLst/>
                <a:latin typeface="Calibri"/>
                <a:ea typeface="ＭＳ 明朝"/>
                <a:cs typeface="Calibri"/>
              </a:rPr>
              <a:t>. </a:t>
            </a:r>
            <a:endParaRPr lang="pt-BR" sz="2000" dirty="0" smtClean="0">
              <a:effectLst/>
              <a:latin typeface="Cambria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2000" b="1" dirty="0" smtClean="0">
                <a:effectLst/>
                <a:latin typeface="Calibri"/>
                <a:ea typeface="ＭＳ 明朝"/>
                <a:cs typeface="Calibri"/>
              </a:rPr>
              <a:t> </a:t>
            </a:r>
            <a:endParaRPr lang="pt-BR" sz="20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92225" y="332656"/>
            <a:ext cx="46799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alibri"/>
                <a:ea typeface="ＭＳ 明朝"/>
                <a:cs typeface="Calibri"/>
              </a:rPr>
              <a:t>A MATRIZ</a:t>
            </a:r>
            <a:r>
              <a:rPr lang="en-US" sz="3200" dirty="0">
                <a:latin typeface="Calibri"/>
                <a:ea typeface="ＭＳ 明朝"/>
                <a:cs typeface="Calibri"/>
              </a:rPr>
              <a:t> </a:t>
            </a:r>
            <a:r>
              <a:rPr lang="en-US" sz="3200" dirty="0" smtClean="0">
                <a:latin typeface="Calibri"/>
                <a:ea typeface="ＭＳ 明朝"/>
                <a:cs typeface="Calibri"/>
              </a:rPr>
              <a:t>BRASILEIRA	</a:t>
            </a:r>
            <a:endParaRPr lang="pt-BR" sz="32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196752"/>
            <a:ext cx="158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</a:rPr>
              <a:t>Objetivos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611560" y="2204864"/>
            <a:ext cx="1440160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OPERACIONAL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72516" y="4689140"/>
            <a:ext cx="2808312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ESTRATÉGICOS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565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47664" y="1340768"/>
            <a:ext cx="727280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3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anos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de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trabalho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: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desenvolvimento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metodologia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classificação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instrumentos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econômicos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sistema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coleta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dados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primários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análise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dados 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identificação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tendências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;</a:t>
            </a:r>
          </a:p>
          <a:p>
            <a:pPr marL="342900" lvl="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Mais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2000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iniciativas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tendo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provedor-pagador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foram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consideradas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no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levantamento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preliminar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da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Matriz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cerca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300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projetos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2225" y="332656"/>
            <a:ext cx="576009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alibri"/>
                <a:ea typeface="ＭＳ 明朝"/>
                <a:cs typeface="Calibri"/>
              </a:rPr>
              <a:t>A MATRIZ BRASILEIRA	</a:t>
            </a:r>
            <a:endParaRPr lang="pt-BR" sz="32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5976" y="3940021"/>
            <a:ext cx="460851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 smtClean="0"/>
              <a:t>Primeiros</a:t>
            </a:r>
            <a:r>
              <a:rPr lang="en-US" b="1" dirty="0" smtClean="0"/>
              <a:t> </a:t>
            </a:r>
            <a:r>
              <a:rPr lang="en-US" b="1" dirty="0" err="1" smtClean="0"/>
              <a:t>recortes</a:t>
            </a:r>
            <a:r>
              <a:rPr lang="en-US" b="1" dirty="0" smtClean="0"/>
              <a:t> </a:t>
            </a:r>
            <a:r>
              <a:rPr lang="en-US" dirty="0" smtClean="0"/>
              <a:t>: </a:t>
            </a:r>
            <a:r>
              <a:rPr lang="en-US" dirty="0" err="1" smtClean="0"/>
              <a:t>conservação</a:t>
            </a:r>
            <a:r>
              <a:rPr lang="en-US" dirty="0" smtClean="0"/>
              <a:t>, </a:t>
            </a:r>
            <a:r>
              <a:rPr lang="en-US" dirty="0" err="1" smtClean="0"/>
              <a:t>biodiversidade</a:t>
            </a:r>
            <a:r>
              <a:rPr lang="en-US" dirty="0" smtClean="0"/>
              <a:t>, infra-</a:t>
            </a:r>
            <a:r>
              <a:rPr lang="en-US" dirty="0" err="1" smtClean="0"/>
              <a:t>estrutura</a:t>
            </a:r>
            <a:r>
              <a:rPr lang="en-US" dirty="0" smtClean="0"/>
              <a:t> natural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 err="1" smtClean="0"/>
              <a:t>matriz</a:t>
            </a:r>
            <a:r>
              <a:rPr lang="en-US" dirty="0" smtClean="0"/>
              <a:t> se </a:t>
            </a:r>
            <a:r>
              <a:rPr lang="en-US" dirty="0" err="1" smtClean="0"/>
              <a:t>aprimora</a:t>
            </a:r>
            <a:r>
              <a:rPr lang="en-US" dirty="0" smtClean="0"/>
              <a:t> e se </a:t>
            </a:r>
            <a:r>
              <a:rPr lang="en-US" dirty="0" err="1" smtClean="0"/>
              <a:t>qualifica</a:t>
            </a:r>
            <a:r>
              <a:rPr lang="en-US" dirty="0" smtClean="0"/>
              <a:t> com a </a:t>
            </a:r>
            <a:r>
              <a:rPr lang="en-US" dirty="0" err="1" smtClean="0"/>
              <a:t>manutenção</a:t>
            </a:r>
            <a:r>
              <a:rPr lang="en-US" dirty="0" smtClean="0"/>
              <a:t> da base de dados e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b="1" dirty="0" err="1" smtClean="0"/>
              <a:t>monitoramento</a:t>
            </a:r>
            <a:r>
              <a:rPr lang="en-US" b="1" dirty="0" smtClean="0"/>
              <a:t> das </a:t>
            </a:r>
            <a:r>
              <a:rPr lang="en-US" b="1" dirty="0" err="1" smtClean="0"/>
              <a:t>tendências</a:t>
            </a:r>
            <a:endParaRPr lang="en-US" b="1" dirty="0" smtClean="0"/>
          </a:p>
          <a:p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 </a:t>
            </a:r>
            <a:r>
              <a:rPr lang="en-US" b="1" dirty="0" err="1" smtClean="0"/>
              <a:t>atualizações</a:t>
            </a:r>
            <a:r>
              <a:rPr lang="en-US" dirty="0" smtClean="0"/>
              <a:t> </a:t>
            </a:r>
            <a:r>
              <a:rPr lang="en-US" dirty="0" err="1" smtClean="0"/>
              <a:t>periódicas</a:t>
            </a:r>
            <a:r>
              <a:rPr lang="en-US" dirty="0" smtClean="0"/>
              <a:t> </a:t>
            </a:r>
            <a:r>
              <a:rPr lang="en-US" dirty="0" err="1" smtClean="0"/>
              <a:t>trarão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novos</a:t>
            </a:r>
            <a:r>
              <a:rPr lang="en-US" dirty="0" smtClean="0"/>
              <a:t> </a:t>
            </a:r>
            <a:r>
              <a:rPr lang="en-US" b="1" dirty="0" err="1" smtClean="0"/>
              <a:t>instrumentos</a:t>
            </a:r>
            <a:r>
              <a:rPr lang="en-US" dirty="0" smtClean="0"/>
              <a:t> : ex.: </a:t>
            </a:r>
            <a:r>
              <a:rPr lang="en-US" dirty="0" err="1" smtClean="0"/>
              <a:t>agricultura</a:t>
            </a:r>
            <a:r>
              <a:rPr lang="en-US" dirty="0" smtClean="0"/>
              <a:t> </a:t>
            </a:r>
            <a:r>
              <a:rPr lang="en-US" dirty="0" err="1" smtClean="0"/>
              <a:t>sustentável</a:t>
            </a:r>
            <a:r>
              <a:rPr lang="en-US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950" y="3933056"/>
            <a:ext cx="197998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7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088" y="5065414"/>
            <a:ext cx="291623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31 Imagen" descr="IMG_146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2876" y="1634827"/>
            <a:ext cx="2505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MRTiTo\AppData\Local\Temp\x10sctmp1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8438" y="3543002"/>
            <a:ext cx="291623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9 Rectángulo"/>
          <p:cNvSpPr>
            <a:spLocks noChangeArrowheads="1"/>
          </p:cNvSpPr>
          <p:nvPr/>
        </p:nvSpPr>
        <p:spPr bwMode="auto">
          <a:xfrm>
            <a:off x="3747963" y="1244302"/>
            <a:ext cx="3034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0000"/>
                </a:solidFill>
                <a:cs typeface="Times New Roman" charset="0"/>
              </a:rPr>
              <a:t>Manaus (Outubro</a:t>
            </a:r>
            <a:r>
              <a:rPr lang="pt-BR" sz="2000" b="1" dirty="0" smtClean="0">
                <a:solidFill>
                  <a:srgbClr val="000000"/>
                </a:solidFill>
                <a:cs typeface="Times New Roman" charset="0"/>
              </a:rPr>
              <a:t>)/2013</a:t>
            </a:r>
            <a:endParaRPr lang="pt-BR" sz="2000" dirty="0"/>
          </a:p>
        </p:txBody>
      </p:sp>
      <p:sp>
        <p:nvSpPr>
          <p:cNvPr id="8" name="30 Rectángulo"/>
          <p:cNvSpPr>
            <a:spLocks noChangeArrowheads="1"/>
          </p:cNvSpPr>
          <p:nvPr/>
        </p:nvSpPr>
        <p:spPr bwMode="auto">
          <a:xfrm>
            <a:off x="3706688" y="3214389"/>
            <a:ext cx="35768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0000"/>
                </a:solidFill>
                <a:cs typeface="Times New Roman" charset="0"/>
              </a:rPr>
              <a:t>São Paulo (Novembro</a:t>
            </a:r>
            <a:r>
              <a:rPr lang="pt-BR" sz="2000" b="1" dirty="0" smtClean="0">
                <a:solidFill>
                  <a:srgbClr val="000000"/>
                </a:solidFill>
                <a:cs typeface="Times New Roman" charset="0"/>
              </a:rPr>
              <a:t>)/2013</a:t>
            </a:r>
            <a:endParaRPr lang="pt-BR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988" y="3543002"/>
            <a:ext cx="2149475" cy="3054350"/>
          </a:xfrm>
          <a:prstGeom prst="rect">
            <a:avLst/>
          </a:prstGeom>
          <a:noFill/>
          <a:ln w="3175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4 Imagen" descr="SAM_487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3" y="1634827"/>
            <a:ext cx="27527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92225" y="332656"/>
            <a:ext cx="46799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alibri"/>
                <a:ea typeface="ＭＳ 明朝"/>
                <a:cs typeface="Calibri"/>
              </a:rPr>
              <a:t>CICLOS DE OFICINAS</a:t>
            </a:r>
            <a:endParaRPr lang="pt-BR" sz="32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9632" y="1700808"/>
            <a:ext cx="23042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Mobilização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para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coleta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dados</a:t>
            </a:r>
          </a:p>
          <a:p>
            <a:pPr marL="342900" lvl="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Adesão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novos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parceiros</a:t>
            </a:r>
            <a:endParaRPr lang="en-US" sz="2000" dirty="0" smtClean="0">
              <a:solidFill>
                <a:srgbClr val="000000"/>
              </a:solidFill>
              <a:latin typeface="Calibri"/>
              <a:ea typeface="ＭＳ 明朝"/>
              <a:cs typeface="Calibri"/>
            </a:endParaRPr>
          </a:p>
          <a:p>
            <a:pPr marL="342900" lvl="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Disseminação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do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conceito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da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Matriz</a:t>
            </a:r>
            <a:endParaRPr lang="en-US" sz="2000" dirty="0" smtClean="0">
              <a:solidFill>
                <a:srgbClr val="000000"/>
              </a:solidFill>
              <a:latin typeface="Calibri"/>
              <a:ea typeface="ＭＳ 明朝"/>
              <a:cs typeface="Calibri"/>
            </a:endParaRPr>
          </a:p>
          <a:p>
            <a:pPr marL="342900" lvl="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Planejamento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médio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longo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prazo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para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os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desdobramentos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da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Matriz</a:t>
            </a:r>
            <a:endParaRPr lang="pt-BR" sz="2000" dirty="0">
              <a:solidFill>
                <a:srgbClr val="000000"/>
              </a:solidFill>
              <a:latin typeface="Cambria"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92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FINAL - Matrix 5-1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700" y="0"/>
            <a:ext cx="454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35696" y="3060248"/>
            <a:ext cx="576009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smtClean="0">
                <a:latin typeface="Calibri"/>
                <a:ea typeface="ＭＳ 明朝"/>
                <a:cs typeface="Calibri"/>
              </a:rPr>
              <a:t>A MATRIZ BRASILEIRA	</a:t>
            </a:r>
            <a:endParaRPr lang="pt-BR" sz="3200" dirty="0">
              <a:effectLst/>
              <a:latin typeface="Cambria"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15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92225" y="-27384"/>
            <a:ext cx="46799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alibri"/>
                <a:ea typeface="ＭＳ 明朝"/>
                <a:cs typeface="Calibri"/>
              </a:rPr>
              <a:t>AS COLUNAS</a:t>
            </a:r>
            <a:endParaRPr lang="pt-BR" sz="3200" dirty="0">
              <a:effectLst/>
              <a:latin typeface="Cambria"/>
              <a:ea typeface="ＭＳ 明朝"/>
              <a:cs typeface="Times New Roman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210252"/>
              </p:ext>
            </p:extLst>
          </p:nvPr>
        </p:nvGraphicFramePr>
        <p:xfrm>
          <a:off x="1115616" y="1556792"/>
          <a:ext cx="7848871" cy="899484"/>
        </p:xfrm>
        <a:graphic>
          <a:graphicData uri="http://schemas.openxmlformats.org/drawingml/2006/table">
            <a:tbl>
              <a:tblPr/>
              <a:tblGrid>
                <a:gridCol w="2050078"/>
                <a:gridCol w="2674864"/>
                <a:gridCol w="3123929"/>
              </a:tblGrid>
              <a:tr h="43204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effectLst/>
                          <a:latin typeface="Frutiger 45 Light"/>
                        </a:rPr>
                        <a:t>CARBONO</a:t>
                      </a:r>
                    </a:p>
                  </a:txBody>
                  <a:tcPr marL="10236" marR="10236" marT="102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AB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85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effectLst/>
                          <a:latin typeface="Frutiger 45 Light"/>
                        </a:rPr>
                        <a:t>CARBONO FLORESTAL EM MERCADO REGULADO (REFLORESTAMENTO)</a:t>
                      </a:r>
                    </a:p>
                  </a:txBody>
                  <a:tcPr marL="10236" marR="10236" marT="1023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AB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effectLst/>
                          <a:latin typeface="Frutiger 45 Light"/>
                        </a:rPr>
                        <a:t>CARBONO FLORESTAL EM MERCADO VOLUNTÁRIO OU EM AÇÃO VOLUNTÁRIA SEM REGISTRO EM MERCADO (REFLORESTAMENTO)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AB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effectLst/>
                          <a:latin typeface="Frutiger 45 Light"/>
                        </a:rPr>
                        <a:t>CARBONO FLORESTAL EM MERCADO VOLUNTÁRIO OU EM AÇÃO VOLUNTÁRIA SEM REGISTRO EM MERCADO (REDD)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AB6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655415"/>
              </p:ext>
            </p:extLst>
          </p:nvPr>
        </p:nvGraphicFramePr>
        <p:xfrm>
          <a:off x="1691680" y="2996952"/>
          <a:ext cx="7264400" cy="761365"/>
        </p:xfrm>
        <a:graphic>
          <a:graphicData uri="http://schemas.openxmlformats.org/drawingml/2006/table">
            <a:tbl>
              <a:tblPr/>
              <a:tblGrid>
                <a:gridCol w="3149600"/>
                <a:gridCol w="4114800"/>
              </a:tblGrid>
              <a:tr h="42862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ÁGUA</a:t>
                      </a:r>
                    </a:p>
                  </a:txBody>
                  <a:tcPr marL="12700" marR="12700" marT="1270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AC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PSA/E HÍDRICO LIDERADO POR INICIATIVA PRIVADA VOLUNTÁRIA</a:t>
                      </a:r>
                    </a:p>
                  </a:txBody>
                  <a:tcPr marL="12700" marR="12700" marT="1270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ACB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PSA/E HÍDRICO LIDERADO PELO GOVERNO (REFLORESTAMENTO + CONSERVAÇÃO)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ACB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512596"/>
              </p:ext>
            </p:extLst>
          </p:nvPr>
        </p:nvGraphicFramePr>
        <p:xfrm>
          <a:off x="1115617" y="4149080"/>
          <a:ext cx="7797551" cy="727351"/>
        </p:xfrm>
        <a:graphic>
          <a:graphicData uri="http://schemas.openxmlformats.org/drawingml/2006/table">
            <a:tbl>
              <a:tblPr/>
              <a:tblGrid>
                <a:gridCol w="1729378"/>
                <a:gridCol w="1284242"/>
                <a:gridCol w="1391689"/>
                <a:gridCol w="1770310"/>
                <a:gridCol w="1621932"/>
              </a:tblGrid>
              <a:tr h="24189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BIODIVERSIDADE </a:t>
                      </a:r>
                    </a:p>
                  </a:txBody>
                  <a:tcPr marL="5400" marR="5400" marT="540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6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27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COMPENSAÇÃO FLORESTAL EM UNIDADES DE CONSERVAÇÃO E EM RESERVAS LEGAIS PRIVADAS</a:t>
                      </a:r>
                    </a:p>
                  </a:txBody>
                  <a:tcPr marL="5400" marR="5400" marT="540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6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CONSERVAÇÃO VOLUNTÁRIA DA BIODIVERSIDADE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6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CONSERVAÇÃO DA BIODIVERSIDADE LIDERADA PELO GOVERNO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6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RECURSOS DE BIODIVERSIDADE (Acesso a Repartição de Benefícios)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6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RECREAÇÃO LIDERADA PELO GOVERNO (CONSERVAÇÃO + REFLORESTAMENTO)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67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593022"/>
              </p:ext>
            </p:extLst>
          </p:nvPr>
        </p:nvGraphicFramePr>
        <p:xfrm>
          <a:off x="1115616" y="5589240"/>
          <a:ext cx="7776865" cy="831746"/>
        </p:xfrm>
        <a:graphic>
          <a:graphicData uri="http://schemas.openxmlformats.org/drawingml/2006/table">
            <a:tbl>
              <a:tblPr/>
              <a:tblGrid>
                <a:gridCol w="2190184"/>
                <a:gridCol w="3268166"/>
                <a:gridCol w="2318515"/>
              </a:tblGrid>
              <a:tr h="34263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MÚLTIPLOS</a:t>
                      </a:r>
                    </a:p>
                  </a:txBody>
                  <a:tcPr marL="9053" marR="9053" marT="90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2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9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PROJETOS LIDERADOS POR INICIATIVA PRIVADA VOLUNTÁRIA COM MÚLTIPLOS BENEFÍCIOS/SERVIÇOS AMBIENTAIS</a:t>
                      </a:r>
                    </a:p>
                  </a:txBody>
                  <a:tcPr marL="9053" marR="9053" marT="90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2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CONSERVAÇÃO AMBIENTAL LIDERADA POR INICIATIVA PRIVADA VOLUNTÁRIA RELACIONADA À AGRICULTURA E PECUÁRIA SUSTENTÁVEIS, INCLUINDO PRODUTOS AGRÍCOLAS CERTIFICADOS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2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PRODUTOS FLORESTAIS CERTIFICADOS</a:t>
                      </a:r>
                    </a:p>
                  </a:txBody>
                  <a:tcPr marL="9053" marR="9053" marT="90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2AD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475656" y="692696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São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os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principais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mercados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: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é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isso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que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temos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percebido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no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Brasil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em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relação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ao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mundo</a:t>
            </a:r>
            <a:r>
              <a:rPr lang="en-US" dirty="0">
                <a:solidFill>
                  <a:srgbClr val="000000"/>
                </a:solidFill>
                <a:latin typeface="Calibri"/>
                <a:ea typeface="ＭＳ 明朝"/>
                <a:cs typeface="Calibri"/>
              </a:rPr>
              <a:t>.</a:t>
            </a:r>
            <a:endParaRPr lang="en-US" dirty="0" smtClean="0">
              <a:solidFill>
                <a:srgbClr val="000000"/>
              </a:solidFill>
              <a:latin typeface="Calibri"/>
              <a:ea typeface="ＭＳ 明朝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4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0"/>
            <a:ext cx="1080120" cy="6885384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92225" y="332656"/>
            <a:ext cx="46799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alibri"/>
                <a:ea typeface="ＭＳ 明朝"/>
                <a:cs typeface="Calibri"/>
              </a:rPr>
              <a:t>AS LINHAS</a:t>
            </a:r>
            <a:endParaRPr lang="pt-BR" sz="3200" dirty="0">
              <a:effectLst/>
              <a:latin typeface="Cambria"/>
              <a:ea typeface="ＭＳ 明朝"/>
              <a:cs typeface="Times New Roman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688801"/>
              </p:ext>
            </p:extLst>
          </p:nvPr>
        </p:nvGraphicFramePr>
        <p:xfrm>
          <a:off x="1763688" y="4221088"/>
          <a:ext cx="1728192" cy="1988924"/>
        </p:xfrm>
        <a:graphic>
          <a:graphicData uri="http://schemas.openxmlformats.org/drawingml/2006/table">
            <a:tbl>
              <a:tblPr/>
              <a:tblGrid>
                <a:gridCol w="277433"/>
                <a:gridCol w="1450759"/>
              </a:tblGrid>
              <a:tr h="2921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Frutiger 45 Light"/>
                        </a:rPr>
                        <a:t>CLASSIFICAÇÃO</a:t>
                      </a:r>
                    </a:p>
                  </a:txBody>
                  <a:tcPr marL="12700" marR="12700" marT="1270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323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SERVIÇO AMBIENTAL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716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ESTRUTURAS DE MERCADO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PROMOTOR DE MERCADO/INSTRUMENTOS ECONÔMICOS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CATEGORIA DE SERVIÇOS ECOSSISTÊMICOS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181425"/>
              </p:ext>
            </p:extLst>
          </p:nvPr>
        </p:nvGraphicFramePr>
        <p:xfrm>
          <a:off x="4283968" y="4725144"/>
          <a:ext cx="2489200" cy="1316478"/>
        </p:xfrm>
        <a:graphic>
          <a:graphicData uri="http://schemas.openxmlformats.org/drawingml/2006/table">
            <a:tbl>
              <a:tblPr/>
              <a:tblGrid>
                <a:gridCol w="432048"/>
                <a:gridCol w="2057152"/>
              </a:tblGrid>
              <a:tr h="447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Frutiger 45 Light"/>
                        </a:rPr>
                        <a:t>TAMANHO DO MERCADO MUNDIAL</a:t>
                      </a:r>
                    </a:p>
                  </a:txBody>
                  <a:tcPr marL="12700" marR="12700" marT="1270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323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TAMANHO ATUAL DO MERCADO (</a:t>
                      </a:r>
                      <a:r>
                        <a:rPr lang="en-US" sz="1050" b="1" i="0" u="none" strike="noStrike" dirty="0" err="1">
                          <a:effectLst/>
                          <a:latin typeface="Frutiger 45 Light"/>
                        </a:rPr>
                        <a:t>em</a:t>
                      </a:r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 USD </a:t>
                      </a:r>
                      <a:r>
                        <a:rPr lang="en-US" sz="1050" b="1" i="0" u="none" strike="noStrike" dirty="0" err="1">
                          <a:effectLst/>
                          <a:latin typeface="Frutiger 45 Light"/>
                        </a:rPr>
                        <a:t>por</a:t>
                      </a:r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 </a:t>
                      </a:r>
                      <a:r>
                        <a:rPr lang="en-US" sz="1050" b="1" i="0" u="none" strike="noStrike" dirty="0" err="1">
                          <a:effectLst/>
                          <a:latin typeface="Frutiger 45 Light"/>
                        </a:rPr>
                        <a:t>ano</a:t>
                      </a:r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TAMANHO POTENCIAL DE 2020 (em USD por ano)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9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ACTUAL TAXA DE CRESCIMENTO (% </a:t>
                      </a:r>
                      <a:r>
                        <a:rPr lang="en-US" sz="1050" b="1" i="0" u="none" strike="noStrike" dirty="0" err="1">
                          <a:effectLst/>
                          <a:latin typeface="Frutiger 45 Light"/>
                        </a:rPr>
                        <a:t>anual</a:t>
                      </a:r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259506"/>
              </p:ext>
            </p:extLst>
          </p:nvPr>
        </p:nvGraphicFramePr>
        <p:xfrm>
          <a:off x="7082922" y="1711349"/>
          <a:ext cx="1305502" cy="4525963"/>
        </p:xfrm>
        <a:graphic>
          <a:graphicData uri="http://schemas.openxmlformats.org/drawingml/2006/table">
            <a:tbl>
              <a:tblPr/>
              <a:tblGrid>
                <a:gridCol w="297390"/>
                <a:gridCol w="1008112"/>
              </a:tblGrid>
              <a:tr h="13737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Frutiger 45 Light"/>
                        </a:rPr>
                        <a:t>ESTADO DO MERCADO NO BRASIL</a:t>
                      </a:r>
                    </a:p>
                  </a:txBody>
                  <a:tcPr marL="6661" marR="6661" marT="666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323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TAMANHO ATUAL DO MERCADO NO BRASIL (em R$ por ano)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37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>
                          <a:effectLst/>
                          <a:latin typeface="Frutiger 45 Light"/>
                        </a:rPr>
                        <a:t>POTENCIAL NO BRASIL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effectLst/>
                          <a:latin typeface="Frutiger 45 Light"/>
                        </a:rPr>
                        <a:t>DESAFIOS E OPORTUNIDADES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59632" y="1124744"/>
            <a:ext cx="554461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É</a:t>
            </a:r>
            <a:r>
              <a:rPr lang="en-US" sz="2400" dirty="0" smtClean="0"/>
              <a:t> </a:t>
            </a:r>
            <a:r>
              <a:rPr lang="en-US" sz="2400" dirty="0" err="1" smtClean="0"/>
              <a:t>assim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temos</a:t>
            </a:r>
            <a:r>
              <a:rPr lang="en-US" sz="2400" dirty="0" smtClean="0"/>
              <a:t> </a:t>
            </a:r>
            <a:r>
              <a:rPr lang="en-US" sz="2400" dirty="0" err="1" smtClean="0"/>
              <a:t>notado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/>
              <a:t>mercados</a:t>
            </a:r>
            <a:r>
              <a:rPr lang="en-US" sz="2400" dirty="0" smtClean="0"/>
              <a:t> tem </a:t>
            </a:r>
            <a:r>
              <a:rPr lang="en-US" sz="2400" dirty="0" err="1" smtClean="0"/>
              <a:t>sido</a:t>
            </a:r>
            <a:r>
              <a:rPr lang="en-US" sz="2400" dirty="0" smtClean="0"/>
              <a:t> </a:t>
            </a:r>
            <a:r>
              <a:rPr lang="en-US" sz="2400" b="1" dirty="0" err="1" smtClean="0"/>
              <a:t>influenciado</a:t>
            </a:r>
            <a:r>
              <a:rPr lang="en-US" sz="2400" dirty="0" smtClean="0"/>
              <a:t> (com </a:t>
            </a:r>
            <a:r>
              <a:rPr lang="en-US" sz="2400" dirty="0" err="1" smtClean="0"/>
              <a:t>barreiras</a:t>
            </a:r>
            <a:r>
              <a:rPr lang="en-US" sz="2400" dirty="0" smtClean="0"/>
              <a:t> e </a:t>
            </a:r>
            <a:r>
              <a:rPr lang="en-US" sz="2400" dirty="0" err="1" smtClean="0"/>
              <a:t>oportunidades</a:t>
            </a:r>
            <a:r>
              <a:rPr lang="en-US" sz="2400" dirty="0" smtClean="0"/>
              <a:t>).</a:t>
            </a:r>
          </a:p>
          <a:p>
            <a:endParaRPr lang="en-US" sz="2000" dirty="0"/>
          </a:p>
          <a:p>
            <a:r>
              <a:rPr lang="en-US" sz="2000" dirty="0" err="1" smtClean="0"/>
              <a:t>Informações</a:t>
            </a:r>
            <a:r>
              <a:rPr lang="en-US" sz="2000" dirty="0" smtClean="0"/>
              <a:t> </a:t>
            </a:r>
            <a:r>
              <a:rPr lang="en-US" sz="2000" dirty="0" err="1" smtClean="0"/>
              <a:t>sobre</a:t>
            </a:r>
            <a:r>
              <a:rPr lang="en-US" sz="2000" dirty="0" smtClean="0"/>
              <a:t> :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/>
              <a:t>as </a:t>
            </a:r>
            <a:r>
              <a:rPr lang="en-US" sz="2000" b="1" dirty="0" err="1"/>
              <a:t>classificações</a:t>
            </a:r>
            <a:r>
              <a:rPr lang="en-US" sz="2000" dirty="0"/>
              <a:t> de </a:t>
            </a:r>
            <a:r>
              <a:rPr lang="en-US" sz="2000" dirty="0" err="1" smtClean="0"/>
              <a:t>serviços</a:t>
            </a:r>
            <a:r>
              <a:rPr lang="en-US" sz="2000" dirty="0" smtClean="0"/>
              <a:t> </a:t>
            </a:r>
            <a:r>
              <a:rPr lang="en-US" sz="2000" dirty="0" err="1" smtClean="0"/>
              <a:t>ambientais</a:t>
            </a:r>
            <a:endParaRPr lang="en-US" sz="2000" dirty="0"/>
          </a:p>
          <a:p>
            <a:pPr marL="342900" indent="-342900">
              <a:buFont typeface="Wingdings" charset="2"/>
              <a:buChar char="ü"/>
            </a:pPr>
            <a:r>
              <a:rPr lang="en-US" sz="2000" dirty="0" err="1" smtClean="0"/>
              <a:t>tamanhos</a:t>
            </a:r>
            <a:r>
              <a:rPr lang="en-US" sz="2000" dirty="0" smtClean="0"/>
              <a:t> dos </a:t>
            </a:r>
            <a:r>
              <a:rPr lang="en-US" sz="2000" b="1" dirty="0" err="1" smtClean="0"/>
              <a:t>mercados</a:t>
            </a:r>
            <a:r>
              <a:rPr lang="en-US" sz="2000" dirty="0" smtClean="0"/>
              <a:t> </a:t>
            </a:r>
            <a:r>
              <a:rPr lang="en-US" sz="2000" dirty="0" err="1" smtClean="0"/>
              <a:t>mundial</a:t>
            </a:r>
            <a:r>
              <a:rPr lang="en-US" sz="2000" dirty="0" smtClean="0"/>
              <a:t> e </a:t>
            </a:r>
            <a:r>
              <a:rPr lang="en-US" sz="2000" dirty="0" err="1" smtClean="0"/>
              <a:t>brasileiro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24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7455</TotalTime>
  <Words>1261</Words>
  <Application>Microsoft Office PowerPoint</Application>
  <PresentationFormat>On-screen Show (4:3)</PresentationFormat>
  <Paragraphs>263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明朝</vt:lpstr>
      <vt:lpstr>ＭＳ Ｐゴシック</vt:lpstr>
      <vt:lpstr>Arial</vt:lpstr>
      <vt:lpstr>Calibri</vt:lpstr>
      <vt:lpstr>Cambria</vt:lpstr>
      <vt:lpstr>Frutiger 45 Light</vt:lpstr>
      <vt:lpstr>Times New Roman</vt:lpstr>
      <vt:lpstr>Wingdings</vt:lpstr>
      <vt:lpstr>Design padrão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Microsoft account</cp:lastModifiedBy>
  <cp:revision>62</cp:revision>
  <dcterms:created xsi:type="dcterms:W3CDTF">2014-09-23T11:48:26Z</dcterms:created>
  <dcterms:modified xsi:type="dcterms:W3CDTF">2015-05-25T20:37:59Z</dcterms:modified>
</cp:coreProperties>
</file>